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448" r:id="rId2"/>
    <p:sldId id="427" r:id="rId3"/>
    <p:sldId id="459" r:id="rId4"/>
    <p:sldId id="492" r:id="rId5"/>
    <p:sldId id="480" r:id="rId6"/>
    <p:sldId id="442" r:id="rId7"/>
    <p:sldId id="476" r:id="rId8"/>
    <p:sldId id="499" r:id="rId9"/>
    <p:sldId id="449" r:id="rId10"/>
    <p:sldId id="457" r:id="rId11"/>
    <p:sldId id="500" r:id="rId12"/>
    <p:sldId id="493" r:id="rId13"/>
    <p:sldId id="473" r:id="rId14"/>
    <p:sldId id="462" r:id="rId15"/>
    <p:sldId id="489" r:id="rId16"/>
    <p:sldId id="501" r:id="rId17"/>
    <p:sldId id="490" r:id="rId18"/>
    <p:sldId id="491" r:id="rId19"/>
    <p:sldId id="477" r:id="rId20"/>
    <p:sldId id="481" r:id="rId21"/>
    <p:sldId id="494" r:id="rId22"/>
    <p:sldId id="461" r:id="rId23"/>
    <p:sldId id="496" r:id="rId24"/>
    <p:sldId id="495" r:id="rId25"/>
    <p:sldId id="436" r:id="rId26"/>
    <p:sldId id="502" r:id="rId27"/>
    <p:sldId id="497" r:id="rId28"/>
    <p:sldId id="451" r:id="rId29"/>
    <p:sldId id="373" r:id="rId30"/>
    <p:sldId id="483" r:id="rId31"/>
    <p:sldId id="498" r:id="rId32"/>
    <p:sldId id="440" r:id="rId33"/>
    <p:sldId id="450" r:id="rId34"/>
    <p:sldId id="474" r:id="rId35"/>
    <p:sldId id="454" r:id="rId36"/>
    <p:sldId id="446" r:id="rId37"/>
    <p:sldId id="487" r:id="rId38"/>
    <p:sldId id="445" r:id="rId39"/>
    <p:sldId id="447" r:id="rId40"/>
    <p:sldId id="478" r:id="rId41"/>
    <p:sldId id="482" r:id="rId42"/>
    <p:sldId id="463" r:id="rId43"/>
    <p:sldId id="456" r:id="rId44"/>
    <p:sldId id="439" r:id="rId45"/>
    <p:sldId id="469" r:id="rId46"/>
    <p:sldId id="479" r:id="rId47"/>
    <p:sldId id="458" r:id="rId48"/>
    <p:sldId id="465" r:id="rId49"/>
    <p:sldId id="443" r:id="rId50"/>
    <p:sldId id="472" r:id="rId51"/>
    <p:sldId id="467" r:id="rId52"/>
    <p:sldId id="471" r:id="rId53"/>
    <p:sldId id="444" r:id="rId54"/>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0000"/>
    <a:srgbClr val="CCFFCC"/>
    <a:srgbClr val="009900"/>
    <a:srgbClr val="FFFF66"/>
    <a:srgbClr val="FFCCCC"/>
    <a:srgbClr val="FF99CC"/>
    <a:srgbClr val="CCECFF"/>
    <a:srgbClr val="CCFFFF"/>
    <a:srgbClr val="CC00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74506" autoAdjust="0"/>
  </p:normalViewPr>
  <p:slideViewPr>
    <p:cSldViewPr>
      <p:cViewPr varScale="1">
        <p:scale>
          <a:sx n="52" d="100"/>
          <a:sy n="52" d="100"/>
        </p:scale>
        <p:origin x="1200" y="60"/>
      </p:cViewPr>
      <p:guideLst>
        <p:guide orient="horz" pos="2160"/>
        <p:guide pos="2880"/>
      </p:guideLst>
    </p:cSldViewPr>
  </p:slideViewPr>
  <p:notesTextViewPr>
    <p:cViewPr>
      <p:scale>
        <a:sx n="66" d="100"/>
        <a:sy n="66" d="100"/>
      </p:scale>
      <p:origin x="0" y="0"/>
    </p:cViewPr>
  </p:notesTextViewPr>
  <p:sorterViewPr>
    <p:cViewPr varScale="1">
      <p:scale>
        <a:sx n="1" d="1"/>
        <a:sy n="1" d="1"/>
      </p:scale>
      <p:origin x="0" y="0"/>
    </p:cViewPr>
  </p:sorterViewPr>
  <p:notesViewPr>
    <p:cSldViewPr>
      <p:cViewPr>
        <p:scale>
          <a:sx n="100" d="100"/>
          <a:sy n="100" d="100"/>
        </p:scale>
        <p:origin x="1776" y="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1"/>
            <a:ext cx="3013763" cy="465455"/>
          </a:xfrm>
          <a:prstGeom prst="rect">
            <a:avLst/>
          </a:prstGeom>
          <a:noFill/>
          <a:ln w="9525">
            <a:noFill/>
            <a:miter lim="800000"/>
            <a:headEnd/>
            <a:tailEnd/>
          </a:ln>
          <a:effectLst/>
        </p:spPr>
        <p:txBody>
          <a:bodyPr vert="horz" wrap="square" lIns="92925" tIns="46463" rIns="92925" bIns="46463" numCol="1" anchor="t" anchorCtr="0" compatLnSpc="1">
            <a:prstTxWarp prst="textNoShape">
              <a:avLst/>
            </a:prstTxWarp>
          </a:bodyPr>
          <a:lstStyle>
            <a:lvl1pPr>
              <a:defRPr sz="1200"/>
            </a:lvl1pPr>
          </a:lstStyle>
          <a:p>
            <a:endParaRPr lang="en-US"/>
          </a:p>
        </p:txBody>
      </p:sp>
      <p:sp>
        <p:nvSpPr>
          <p:cNvPr id="142339" name="Rectangle 3"/>
          <p:cNvSpPr>
            <a:spLocks noGrp="1" noChangeArrowheads="1"/>
          </p:cNvSpPr>
          <p:nvPr>
            <p:ph type="dt" sz="quarter" idx="1"/>
          </p:nvPr>
        </p:nvSpPr>
        <p:spPr bwMode="auto">
          <a:xfrm>
            <a:off x="3939466" y="1"/>
            <a:ext cx="3013763" cy="465455"/>
          </a:xfrm>
          <a:prstGeom prst="rect">
            <a:avLst/>
          </a:prstGeom>
          <a:noFill/>
          <a:ln w="9525">
            <a:noFill/>
            <a:miter lim="800000"/>
            <a:headEnd/>
            <a:tailEnd/>
          </a:ln>
          <a:effectLst/>
        </p:spPr>
        <p:txBody>
          <a:bodyPr vert="horz" wrap="square" lIns="92925" tIns="46463" rIns="92925" bIns="46463" numCol="1" anchor="t" anchorCtr="0" compatLnSpc="1">
            <a:prstTxWarp prst="textNoShape">
              <a:avLst/>
            </a:prstTxWarp>
          </a:bodyPr>
          <a:lstStyle>
            <a:lvl1pPr algn="r">
              <a:defRPr sz="1200"/>
            </a:lvl1pPr>
          </a:lstStyle>
          <a:p>
            <a:endParaRPr lang="en-US"/>
          </a:p>
        </p:txBody>
      </p:sp>
      <p:sp>
        <p:nvSpPr>
          <p:cNvPr id="142340" name="Rectangle 4"/>
          <p:cNvSpPr>
            <a:spLocks noGrp="1" noChangeArrowheads="1"/>
          </p:cNvSpPr>
          <p:nvPr>
            <p:ph type="ftr" sz="quarter" idx="2"/>
          </p:nvPr>
        </p:nvSpPr>
        <p:spPr bwMode="auto">
          <a:xfrm>
            <a:off x="0" y="8842030"/>
            <a:ext cx="3013763" cy="465455"/>
          </a:xfrm>
          <a:prstGeom prst="rect">
            <a:avLst/>
          </a:prstGeom>
          <a:noFill/>
          <a:ln w="9525">
            <a:noFill/>
            <a:miter lim="800000"/>
            <a:headEnd/>
            <a:tailEnd/>
          </a:ln>
          <a:effectLst/>
        </p:spPr>
        <p:txBody>
          <a:bodyPr vert="horz" wrap="square" lIns="92925" tIns="46463" rIns="92925" bIns="46463" numCol="1" anchor="b" anchorCtr="0" compatLnSpc="1">
            <a:prstTxWarp prst="textNoShape">
              <a:avLst/>
            </a:prstTxWarp>
          </a:bodyPr>
          <a:lstStyle>
            <a:lvl1pPr>
              <a:defRPr sz="1200"/>
            </a:lvl1pPr>
          </a:lstStyle>
          <a:p>
            <a:endParaRPr lang="en-US"/>
          </a:p>
        </p:txBody>
      </p:sp>
      <p:sp>
        <p:nvSpPr>
          <p:cNvPr id="142341" name="Rectangle 5"/>
          <p:cNvSpPr>
            <a:spLocks noGrp="1" noChangeArrowheads="1"/>
          </p:cNvSpPr>
          <p:nvPr>
            <p:ph type="sldNum" sz="quarter" idx="3"/>
          </p:nvPr>
        </p:nvSpPr>
        <p:spPr bwMode="auto">
          <a:xfrm>
            <a:off x="3939466" y="8842030"/>
            <a:ext cx="3013763" cy="465455"/>
          </a:xfrm>
          <a:prstGeom prst="rect">
            <a:avLst/>
          </a:prstGeom>
          <a:noFill/>
          <a:ln w="9525">
            <a:noFill/>
            <a:miter lim="800000"/>
            <a:headEnd/>
            <a:tailEnd/>
          </a:ln>
          <a:effectLst/>
        </p:spPr>
        <p:txBody>
          <a:bodyPr vert="horz" wrap="square" lIns="92925" tIns="46463" rIns="92925" bIns="46463" numCol="1" anchor="b" anchorCtr="0" compatLnSpc="1">
            <a:prstTxWarp prst="textNoShape">
              <a:avLst/>
            </a:prstTxWarp>
          </a:bodyPr>
          <a:lstStyle>
            <a:lvl1pPr algn="r">
              <a:defRPr sz="1200"/>
            </a:lvl1pPr>
          </a:lstStyle>
          <a:p>
            <a:fld id="{3543F3AE-374D-422D-AA17-A201159259E8}" type="slidenum">
              <a:rPr lang="en-US"/>
              <a:pPr/>
              <a:t>‹#›</a:t>
            </a:fld>
            <a:endParaRPr lang="en-US"/>
          </a:p>
        </p:txBody>
      </p:sp>
    </p:spTree>
    <p:extLst>
      <p:ext uri="{BB962C8B-B14F-4D97-AF65-F5344CB8AC3E}">
        <p14:creationId xmlns:p14="http://schemas.microsoft.com/office/powerpoint/2010/main" val="1435744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13763" cy="465455"/>
          </a:xfrm>
          <a:prstGeom prst="rect">
            <a:avLst/>
          </a:prstGeom>
          <a:noFill/>
          <a:ln w="9525">
            <a:noFill/>
            <a:miter lim="800000"/>
            <a:headEnd/>
            <a:tailEnd/>
          </a:ln>
          <a:effectLst/>
        </p:spPr>
        <p:txBody>
          <a:bodyPr vert="horz" wrap="square" lIns="92925" tIns="46463" rIns="92925" bIns="46463"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939466" y="1"/>
            <a:ext cx="3013763" cy="465455"/>
          </a:xfrm>
          <a:prstGeom prst="rect">
            <a:avLst/>
          </a:prstGeom>
          <a:noFill/>
          <a:ln w="9525">
            <a:noFill/>
            <a:miter lim="800000"/>
            <a:headEnd/>
            <a:tailEnd/>
          </a:ln>
          <a:effectLst/>
        </p:spPr>
        <p:txBody>
          <a:bodyPr vert="horz" wrap="square" lIns="92925" tIns="46463" rIns="92925" bIns="46463"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50938" y="698500"/>
            <a:ext cx="4652962" cy="34909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95484" y="4421823"/>
            <a:ext cx="5563870" cy="4189095"/>
          </a:xfrm>
          <a:prstGeom prst="rect">
            <a:avLst/>
          </a:prstGeom>
          <a:noFill/>
          <a:ln w="9525">
            <a:noFill/>
            <a:miter lim="800000"/>
            <a:headEnd/>
            <a:tailEnd/>
          </a:ln>
          <a:effectLst/>
        </p:spPr>
        <p:txBody>
          <a:bodyPr vert="horz" wrap="square" lIns="92925" tIns="46463" rIns="92925" bIns="4646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42030"/>
            <a:ext cx="3013763" cy="465455"/>
          </a:xfrm>
          <a:prstGeom prst="rect">
            <a:avLst/>
          </a:prstGeom>
          <a:noFill/>
          <a:ln w="9525">
            <a:noFill/>
            <a:miter lim="800000"/>
            <a:headEnd/>
            <a:tailEnd/>
          </a:ln>
          <a:effectLst/>
        </p:spPr>
        <p:txBody>
          <a:bodyPr vert="horz" wrap="square" lIns="92925" tIns="46463" rIns="92925" bIns="46463"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939466" y="8842030"/>
            <a:ext cx="3013763" cy="465455"/>
          </a:xfrm>
          <a:prstGeom prst="rect">
            <a:avLst/>
          </a:prstGeom>
          <a:noFill/>
          <a:ln w="9525">
            <a:noFill/>
            <a:miter lim="800000"/>
            <a:headEnd/>
            <a:tailEnd/>
          </a:ln>
          <a:effectLst/>
        </p:spPr>
        <p:txBody>
          <a:bodyPr vert="horz" wrap="square" lIns="92925" tIns="46463" rIns="92925" bIns="46463" numCol="1" anchor="b" anchorCtr="0" compatLnSpc="1">
            <a:prstTxWarp prst="textNoShape">
              <a:avLst/>
            </a:prstTxWarp>
          </a:bodyPr>
          <a:lstStyle>
            <a:lvl1pPr algn="r">
              <a:defRPr sz="1200"/>
            </a:lvl1pPr>
          </a:lstStyle>
          <a:p>
            <a:fld id="{486D14E5-D2D7-4444-A861-9FE94207FBD5}" type="slidenum">
              <a:rPr lang="en-US"/>
              <a:pPr/>
              <a:t>‹#›</a:t>
            </a:fld>
            <a:endParaRPr lang="en-US"/>
          </a:p>
        </p:txBody>
      </p:sp>
    </p:spTree>
    <p:extLst>
      <p:ext uri="{BB962C8B-B14F-4D97-AF65-F5344CB8AC3E}">
        <p14:creationId xmlns:p14="http://schemas.microsoft.com/office/powerpoint/2010/main" val="13746388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cholar.google.com/scholar_case?case=14331103368635133702&amp;q=%22anything+under+the+sun%22&amp;hl=en&amp;as_sdt=2006&amp;as_ylo=2014" TargetMode="External"/><Relationship Id="rId3" Type="http://schemas.openxmlformats.org/officeDocument/2006/relationships/hyperlink" Target="http://scholar.google.com/scholar_case?case=12751699526394643156&amp;q=%22anything+under+the+sun%22&amp;hl=en&amp;as_sdt=2006&amp;as_ylo=2014" TargetMode="External"/><Relationship Id="rId7" Type="http://schemas.openxmlformats.org/officeDocument/2006/relationships/hyperlink" Target="http://scholar.google.com/scholar_case?case=12542933152070861616&amp;q=%22anything+under+the+sun%22&amp;hl=en&amp;as_sdt=2006&amp;as_ylo=2014"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cholar.google.com/scholar_case?case=18347506438226183982&amp;q=%22anything+under+the+sun%22&amp;hl=en&amp;as_sdt=2006&amp;as_ylo=2014" TargetMode="External"/><Relationship Id="rId5" Type="http://schemas.openxmlformats.org/officeDocument/2006/relationships/hyperlink" Target="http://scholar.google.com/scholar_case?case=2277797231762274855&amp;q=%22anything+under+the+sun%22&amp;hl=en&amp;as_sdt=2006&amp;as_ylo=2014" TargetMode="External"/><Relationship Id="rId4" Type="http://schemas.openxmlformats.org/officeDocument/2006/relationships/hyperlink" Target="http://scholar.google.com/scholar_case?case=505607866460473908&amp;q=%22anything+under+the+sun%22&amp;hl=en&amp;as_sdt=2006&amp;as_ylo=2014" TargetMode="External"/><Relationship Id="rId9" Type="http://schemas.openxmlformats.org/officeDocument/2006/relationships/hyperlink" Target="http://scholar.google.com/scholar_case?case=505607866460473908&amp;q=%22anything+under+the+sun%22&amp;hl=en&amp;as_sdt=2006&amp;as_ylo=2014#p1304"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mailto:rjmorris@alumni.brown.edu"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mailto:rjmorris@alumni.brown.edu"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scholar.google.com/scholar?scidkt=18073789930241499321&amp;as_sdt=2&amp;hl=en" TargetMode="External"/><Relationship Id="rId2" Type="http://schemas.openxmlformats.org/officeDocument/2006/relationships/slide" Target="../slides/slide45.xml"/><Relationship Id="rId1" Type="http://schemas.openxmlformats.org/officeDocument/2006/relationships/notesMaster" Target="../notesMasters/notesMaster1.xml"/><Relationship Id="rId4" Type="http://schemas.openxmlformats.org/officeDocument/2006/relationships/hyperlink" Target="http://scholar.google.com/scholar_case?case=10387589652256400804&amp;q=%2B%22implicit+exception%22+%22supreme+court%22&amp;hl=en&amp;as_sdt=2006#p75" TargetMode="Externa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scholar.google.com/scholar_case?case=505607866460473908&amp;q=%22anything+under+the+sun%22&amp;hl=en&amp;as_sdt=2006&amp;as_ylo=2014" TargetMode="External"/><Relationship Id="rId2" Type="http://schemas.openxmlformats.org/officeDocument/2006/relationships/slide" Target="../slides/slide47.xml"/><Relationship Id="rId1" Type="http://schemas.openxmlformats.org/officeDocument/2006/relationships/notesMaster" Target="../notesMasters/notesMaster1.xml"/><Relationship Id="rId5" Type="http://schemas.openxmlformats.org/officeDocument/2006/relationships/hyperlink" Target="http://scholar.google.com/scholar_case?case=12751699526394643156&amp;q=%22anything+under+the+sun%22&amp;hl=en&amp;as_sdt=2006&amp;as_ylo=2014" TargetMode="External"/><Relationship Id="rId4" Type="http://schemas.openxmlformats.org/officeDocument/2006/relationships/hyperlink" Target="http://perso.uclouvain.be/paul.belleflamme/papers/IPTJ2008.pdf" TargetMode="External"/></Relationships>
</file>

<file path=ppt/notesSlides/_rels/notesSlide48.xml.rels><?xml version="1.0" encoding="UTF-8" standalone="yes"?>
<Relationships xmlns="http://schemas.openxmlformats.org/package/2006/relationships"><Relationship Id="rId3" Type="http://schemas.openxmlformats.org/officeDocument/2006/relationships/hyperlink" Target="http://scholar.google.com/scholar_case?case=505607866460473908&amp;q=%22anything+under+the+sun%22&amp;hl=en&amp;as_sdt=2006&amp;as_ylo=2014" TargetMode="External"/><Relationship Id="rId2" Type="http://schemas.openxmlformats.org/officeDocument/2006/relationships/slide" Target="../slides/slide48.xml"/><Relationship Id="rId1" Type="http://schemas.openxmlformats.org/officeDocument/2006/relationships/notesMaster" Target="../notesMasters/notesMaster1.xml"/><Relationship Id="rId4" Type="http://schemas.openxmlformats.org/officeDocument/2006/relationships/hyperlink" Target="http://scholar.google.com/scholar_case?case=12751699526394643156&amp;q=%22anything+under+the+sun%22&amp;hl=en&amp;as_sdt=2006&amp;as_ylo=2014" TargetMode="Externa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1</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dirty="0" smtClean="0"/>
              <a:t>Background is from </a:t>
            </a:r>
            <a:r>
              <a:rPr lang="en-US" dirty="0" err="1" smtClean="0"/>
              <a:t>apod</a:t>
            </a:r>
            <a:r>
              <a:rPr lang="en-US" dirty="0" smtClean="0"/>
              <a:t> 110820 – the asteroid </a:t>
            </a:r>
            <a:r>
              <a:rPr lang="en-US" dirty="0" err="1" smtClean="0"/>
              <a:t>vesta</a:t>
            </a:r>
            <a:r>
              <a:rPr lang="en-US" dirty="0" smtClean="0"/>
              <a:t>, cropped.</a:t>
            </a:r>
          </a:p>
          <a:p>
            <a:r>
              <a:rPr lang="en-US" dirty="0" smtClean="0"/>
              <a:t>http://apod.nasa.gov/apod/ap110820.html</a:t>
            </a:r>
            <a:endParaRPr lang="en-US" dirty="0"/>
          </a:p>
        </p:txBody>
      </p:sp>
    </p:spTree>
    <p:extLst>
      <p:ext uri="{BB962C8B-B14F-4D97-AF65-F5344CB8AC3E}">
        <p14:creationId xmlns:p14="http://schemas.microsoft.com/office/powerpoint/2010/main" val="2595761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6D14E5-D2D7-4444-A861-9FE94207FBD5}" type="slidenum">
              <a:rPr lang="en-US" smtClean="0"/>
              <a:pPr/>
              <a:t>10</a:t>
            </a:fld>
            <a:endParaRPr lang="en-US"/>
          </a:p>
        </p:txBody>
      </p:sp>
    </p:spTree>
    <p:extLst>
      <p:ext uri="{BB962C8B-B14F-4D97-AF65-F5344CB8AC3E}">
        <p14:creationId xmlns:p14="http://schemas.microsoft.com/office/powerpoint/2010/main" val="2557360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6D14E5-D2D7-4444-A861-9FE94207FBD5}" type="slidenum">
              <a:rPr lang="en-US" smtClean="0"/>
              <a:pPr/>
              <a:t>11</a:t>
            </a:fld>
            <a:endParaRPr lang="en-US"/>
          </a:p>
        </p:txBody>
      </p:sp>
    </p:spTree>
    <p:extLst>
      <p:ext uri="{BB962C8B-B14F-4D97-AF65-F5344CB8AC3E}">
        <p14:creationId xmlns:p14="http://schemas.microsoft.com/office/powerpoint/2010/main" val="1376263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all you have is WURCA you weren't working very hard</a:t>
            </a:r>
          </a:p>
          <a:p>
            <a:endParaRPr lang="en-US" dirty="0" smtClean="0"/>
          </a:p>
          <a:p>
            <a:r>
              <a:rPr lang="en-US" dirty="0" smtClean="0"/>
              <a:t>53 replacements.  Might</a:t>
            </a:r>
            <a:r>
              <a:rPr lang="en-US" baseline="0" dirty="0" smtClean="0"/>
              <a:t> post the result on </a:t>
            </a:r>
            <a:r>
              <a:rPr lang="en-US" dirty="0" smtClean="0"/>
              <a:t>myunpublishedworks.com/DOCS/</a:t>
            </a:r>
            <a:r>
              <a:rPr lang="en-US" dirty="0" err="1" smtClean="0"/>
              <a:t>alice</a:t>
            </a:r>
            <a:r>
              <a:rPr lang="en-US" baseline="0" dirty="0" smtClean="0"/>
              <a:t> with old for abstract.docx</a:t>
            </a:r>
          </a:p>
          <a:p>
            <a:r>
              <a:rPr lang="en-US" baseline="0" dirty="0" smtClean="0"/>
              <a:t>A few of the occurrences are actually grappling with 'abstract idea' IN THE ABSTRACT (ha) but most are to denigrate the Alice patent for being, YES, old.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12</a:t>
            </a:fld>
            <a:endParaRPr lang="en-US"/>
          </a:p>
        </p:txBody>
      </p:sp>
    </p:spTree>
    <p:extLst>
      <p:ext uri="{BB962C8B-B14F-4D97-AF65-F5344CB8AC3E}">
        <p14:creationId xmlns:p14="http://schemas.microsoft.com/office/powerpoint/2010/main" val="2410246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all you have is WURCA you weren't working very hard</a:t>
            </a:r>
          </a:p>
          <a:p>
            <a:endParaRPr lang="en-US" dirty="0" smtClean="0"/>
          </a:p>
          <a:p>
            <a:r>
              <a:rPr lang="en-US" dirty="0" smtClean="0"/>
              <a:t>53 replacements.  Might</a:t>
            </a:r>
            <a:r>
              <a:rPr lang="en-US" baseline="0" dirty="0" smtClean="0"/>
              <a:t> post the result on </a:t>
            </a:r>
            <a:r>
              <a:rPr lang="en-US" dirty="0" smtClean="0"/>
              <a:t>myunpublishedworks.com/DOCS/</a:t>
            </a:r>
            <a:r>
              <a:rPr lang="en-US" dirty="0" err="1" smtClean="0"/>
              <a:t>alice</a:t>
            </a:r>
            <a:r>
              <a:rPr lang="en-US" baseline="0" dirty="0" smtClean="0"/>
              <a:t> with old for abstract.docx</a:t>
            </a:r>
          </a:p>
          <a:p>
            <a:r>
              <a:rPr lang="en-US" baseline="0" dirty="0" smtClean="0"/>
              <a:t>A few of the occurrences are actually grappling with 'abstract idea' IN THE ABSTRACT (ha) but most are to denigrate the Alice patent for being, YES, old.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13</a:t>
            </a:fld>
            <a:endParaRPr lang="en-US"/>
          </a:p>
        </p:txBody>
      </p:sp>
    </p:spTree>
    <p:extLst>
      <p:ext uri="{BB962C8B-B14F-4D97-AF65-F5344CB8AC3E}">
        <p14:creationId xmlns:p14="http://schemas.microsoft.com/office/powerpoint/2010/main" val="5888068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9104">
              <a:defRPr/>
            </a:pPr>
            <a:r>
              <a:rPr lang="en-US" dirty="0" smtClean="0"/>
              <a:t>And why does Judge Mayer think the legislative history's reference to "the conditions and requirements"  of the title LIMITS 101, rather than just re-stating the final words of 101?</a:t>
            </a:r>
          </a:p>
          <a:p>
            <a:endParaRPr lang="en-US" dirty="0" smtClean="0"/>
          </a:p>
          <a:p>
            <a:r>
              <a:rPr lang="en-US" dirty="0" smtClean="0"/>
              <a:t>From </a:t>
            </a:r>
            <a:r>
              <a:rPr lang="en-US" dirty="0" err="1" smtClean="0"/>
              <a:t>Ultramercial</a:t>
            </a:r>
            <a:r>
              <a:rPr lang="en-US" dirty="0" smtClean="0"/>
              <a:t>:</a:t>
            </a:r>
            <a:r>
              <a:rPr lang="en-US" baseline="0" dirty="0" smtClean="0"/>
              <a:t>  __ at 720</a:t>
            </a:r>
            <a:endParaRPr lang="en-US" dirty="0" smtClean="0"/>
          </a:p>
          <a:p>
            <a:r>
              <a:rPr lang="en-US" dirty="0" smtClean="0"/>
              <a:t>Those who support a "coarse filter" approach to section 101 often argue that the Act's legislative history demonstrates that Congress intended statutory subject matter to "include </a:t>
            </a:r>
            <a:r>
              <a:rPr lang="en-US" b="1" dirty="0"/>
              <a:t>anything under the sun</a:t>
            </a:r>
            <a:r>
              <a:rPr lang="en-US" dirty="0" smtClean="0"/>
              <a:t> that is made by man." </a:t>
            </a:r>
            <a:r>
              <a:rPr lang="en-US" i="1" dirty="0" smtClean="0"/>
              <a:t>See, e.g., </a:t>
            </a:r>
            <a:r>
              <a:rPr lang="en-US" i="1" dirty="0" smtClean="0">
                <a:hlinkClick r:id="rId3"/>
              </a:rPr>
              <a:t>AT &amp; T Corp. v. Excel </a:t>
            </a:r>
            <a:r>
              <a:rPr lang="en-US" i="1" dirty="0" err="1" smtClean="0">
                <a:hlinkClick r:id="rId3"/>
              </a:rPr>
              <a:t>Commc'ns</a:t>
            </a:r>
            <a:r>
              <a:rPr lang="en-US" i="1" dirty="0" smtClean="0">
                <a:hlinkClick r:id="rId3"/>
              </a:rPr>
              <a:t>, Inc.,</a:t>
            </a:r>
            <a:r>
              <a:rPr lang="en-US" dirty="0" smtClean="0">
                <a:hlinkClick r:id="rId3"/>
              </a:rPr>
              <a:t> 172 F.3d 1352, 1355 (Fed.Cir.1999)</a:t>
            </a:r>
            <a:r>
              <a:rPr lang="en-US" dirty="0" smtClean="0"/>
              <a:t>. Read in context, however, the legislative history says no such thing. </a:t>
            </a:r>
            <a:r>
              <a:rPr lang="en-US" i="1" dirty="0" smtClean="0"/>
              <a:t>See </a:t>
            </a:r>
            <a:r>
              <a:rPr lang="en-US" i="1" dirty="0" smtClean="0">
                <a:hlinkClick r:id="rId4"/>
              </a:rPr>
              <a:t>Mayo,</a:t>
            </a:r>
            <a:r>
              <a:rPr lang="en-US" dirty="0" smtClean="0">
                <a:hlinkClick r:id="rId4"/>
              </a:rPr>
              <a:t> 132 </a:t>
            </a:r>
            <a:r>
              <a:rPr lang="en-US" dirty="0" err="1" smtClean="0">
                <a:hlinkClick r:id="rId4"/>
              </a:rPr>
              <a:t>S.Ct</a:t>
            </a:r>
            <a:r>
              <a:rPr lang="en-US" dirty="0" smtClean="0">
                <a:hlinkClick r:id="rId4"/>
              </a:rPr>
              <a:t>. at 1303-04</a:t>
            </a:r>
            <a:r>
              <a:rPr lang="en-US" dirty="0" smtClean="0"/>
              <a:t>. The full statement from the committee report reads: "A person may have `invented' a machine or a manufacture, which may include </a:t>
            </a:r>
            <a:r>
              <a:rPr lang="en-US" b="1" dirty="0"/>
              <a:t>anything under the sun</a:t>
            </a:r>
            <a:r>
              <a:rPr lang="en-US" dirty="0" smtClean="0"/>
              <a:t> that is made by man, </a:t>
            </a:r>
            <a:r>
              <a:rPr lang="en-US" i="1" dirty="0" smtClean="0"/>
              <a:t>but it is not necessarily patentable under section 101 unless the conditions of the title are fulfilled.</a:t>
            </a:r>
            <a:r>
              <a:rPr lang="en-US" dirty="0" smtClean="0"/>
              <a:t>" </a:t>
            </a:r>
            <a:r>
              <a:rPr lang="en-US" dirty="0" err="1" smtClean="0"/>
              <a:t>H.R.Rep</a:t>
            </a:r>
            <a:r>
              <a:rPr lang="en-US" dirty="0" smtClean="0"/>
              <a:t>. No. 1923, 82d Cong., 2d Sess., at 6 (1952), 1952 U.S.C.C.A.N. 2394, 2399 (emphasis added). Thus, far from supporting an expansive approach to section 101, the relevant legislative history makes clear that while a person may have "invented" something under the sun, it does not qualify for patent protection unless the Patent Act's statutory requirements have been satisfied.</a:t>
            </a:r>
          </a:p>
          <a:p>
            <a:endParaRPr lang="en-US" dirty="0" smtClean="0"/>
          </a:p>
          <a:p>
            <a:r>
              <a:rPr lang="en-US" dirty="0" smtClean="0"/>
              <a:t>Breyer - MAYO  - cited by Mayer:</a:t>
            </a:r>
          </a:p>
          <a:p>
            <a:r>
              <a:rPr lang="en-US" dirty="0" smtClean="0"/>
              <a:t>Third, the Government argues that virtually any step beyond a statement of a law of nature itself should transform an </a:t>
            </a:r>
            <a:r>
              <a:rPr lang="en-US" dirty="0" err="1" smtClean="0"/>
              <a:t>unpatentable</a:t>
            </a:r>
            <a:r>
              <a:rPr lang="en-US" dirty="0" smtClean="0"/>
              <a:t> law of nature into a potentially patentable application sufficient to satisfy § 101's demands. Brief for United States as </a:t>
            </a:r>
            <a:r>
              <a:rPr lang="en-US" i="1" dirty="0" smtClean="0"/>
              <a:t>Amicus Curiae.</a:t>
            </a:r>
            <a:r>
              <a:rPr lang="en-US" dirty="0" smtClean="0"/>
              <a:t> The Government does not necessarily believe that claims that (like the claims before us) extend just minimally beyond a law of nature should receive patents. But in its view, other statutory provisions—those that insist that a claimed process be novel, 35 U.S.C. § 102, that it not be "obvious in light of prior art," § 103, and that it be "full[y], clear[</a:t>
            </a:r>
            <a:r>
              <a:rPr lang="en-US" dirty="0" err="1" smtClean="0"/>
              <a:t>ly</a:t>
            </a:r>
            <a:r>
              <a:rPr lang="en-US" dirty="0" smtClean="0"/>
              <a:t>], concise[</a:t>
            </a:r>
            <a:r>
              <a:rPr lang="en-US" dirty="0" err="1" smtClean="0"/>
              <a:t>ly</a:t>
            </a:r>
            <a:r>
              <a:rPr lang="en-US" dirty="0" smtClean="0"/>
              <a:t>], and exact[</a:t>
            </a:r>
            <a:r>
              <a:rPr lang="en-US" dirty="0" err="1" smtClean="0"/>
              <a:t>ly</a:t>
            </a:r>
            <a:r>
              <a:rPr lang="en-US" dirty="0" smtClean="0"/>
              <a:t>]" described, § 112—can perform this screening function. In particular, it argues that these claims likely fail for lack of novelty under § 102.</a:t>
            </a:r>
          </a:p>
          <a:p>
            <a:r>
              <a:rPr lang="en-US" dirty="0" smtClean="0"/>
              <a:t>This approach, however, would make the "law of nature" exception to § 101 patentability a dead letter. The approach is therefore not consistent with prior law. The relevant cases rest their holdings upon section 101, not later sections. </a:t>
            </a:r>
            <a:r>
              <a:rPr lang="en-US" i="1" dirty="0" err="1" smtClean="0">
                <a:hlinkClick r:id="rId5"/>
              </a:rPr>
              <a:t>Bilski</a:t>
            </a:r>
            <a:r>
              <a:rPr lang="en-US" i="1" dirty="0" smtClean="0">
                <a:hlinkClick r:id="rId5"/>
              </a:rPr>
              <a:t>,</a:t>
            </a:r>
            <a:r>
              <a:rPr lang="en-US" dirty="0" smtClean="0">
                <a:hlinkClick r:id="rId5"/>
              </a:rPr>
              <a:t> 561 U.S. ___, 130 </a:t>
            </a:r>
            <a:r>
              <a:rPr lang="en-US" dirty="0" err="1" smtClean="0">
                <a:hlinkClick r:id="rId5"/>
              </a:rPr>
              <a:t>S.Ct</a:t>
            </a:r>
            <a:r>
              <a:rPr lang="en-US" dirty="0" smtClean="0">
                <a:hlinkClick r:id="rId5"/>
              </a:rPr>
              <a:t>. 3218, 177 L.Ed.2d 792</a:t>
            </a:r>
            <a:r>
              <a:rPr lang="en-US" dirty="0" smtClean="0"/>
              <a:t>; </a:t>
            </a:r>
            <a:r>
              <a:rPr lang="en-US" i="1" dirty="0" err="1" smtClean="0">
                <a:hlinkClick r:id="rId6"/>
              </a:rPr>
              <a:t>Diehr</a:t>
            </a:r>
            <a:r>
              <a:rPr lang="en-US" i="1" dirty="0" smtClean="0">
                <a:hlinkClick r:id="rId6"/>
              </a:rPr>
              <a:t>, supra</a:t>
            </a:r>
            <a:r>
              <a:rPr lang="en-US" i="1" dirty="0" smtClean="0"/>
              <a:t>; </a:t>
            </a:r>
            <a:r>
              <a:rPr lang="en-US" i="1" dirty="0" err="1" smtClean="0">
                <a:hlinkClick r:id="rId7"/>
              </a:rPr>
              <a:t>Flook</a:t>
            </a:r>
            <a:r>
              <a:rPr lang="en-US" i="1" dirty="0" smtClean="0">
                <a:hlinkClick r:id="rId7"/>
              </a:rPr>
              <a:t>, supra</a:t>
            </a:r>
            <a:r>
              <a:rPr lang="en-US" dirty="0" smtClean="0"/>
              <a:t>; </a:t>
            </a:r>
            <a:r>
              <a:rPr lang="en-US" i="1" dirty="0" smtClean="0">
                <a:hlinkClick r:id="rId8"/>
              </a:rPr>
              <a:t>Benson,</a:t>
            </a:r>
            <a:r>
              <a:rPr lang="en-US" dirty="0" smtClean="0">
                <a:hlinkClick r:id="rId8"/>
              </a:rPr>
              <a:t> 409 U.S. 63, 93 </a:t>
            </a:r>
            <a:r>
              <a:rPr lang="en-US" dirty="0" err="1" smtClean="0">
                <a:hlinkClick r:id="rId8"/>
              </a:rPr>
              <a:t>S.Ct</a:t>
            </a:r>
            <a:r>
              <a:rPr lang="en-US" dirty="0" smtClean="0">
                <a:hlinkClick r:id="rId8"/>
              </a:rPr>
              <a:t>. 253, 34 L.Ed.2d 273</a:t>
            </a:r>
            <a:r>
              <a:rPr lang="en-US" dirty="0" smtClean="0"/>
              <a:t>. See also </a:t>
            </a:r>
            <a:r>
              <a:rPr lang="en-US" dirty="0" err="1" smtClean="0"/>
              <a:t>H.R.Rep</a:t>
            </a:r>
            <a:r>
              <a:rPr lang="en-US" dirty="0" smtClean="0"/>
              <a:t>. No. 1923, 82d Cong., 2d Sess., 6 (1952) ("A person may have `invented' a machine or a manufacture, </a:t>
            </a:r>
            <a:r>
              <a:rPr lang="en-US" dirty="0" smtClean="0">
                <a:hlinkClick r:id="rId9"/>
              </a:rPr>
              <a:t>1304*1304</a:t>
            </a:r>
            <a:r>
              <a:rPr lang="en-US" dirty="0" smtClean="0"/>
              <a:t> which may include </a:t>
            </a:r>
            <a:r>
              <a:rPr lang="en-US" b="1" dirty="0"/>
              <a:t>anything under the sun</a:t>
            </a:r>
            <a:r>
              <a:rPr lang="en-US" dirty="0" smtClean="0"/>
              <a:t> that is made by man, </a:t>
            </a:r>
            <a:r>
              <a:rPr lang="en-US" i="1" dirty="0" smtClean="0"/>
              <a:t>but it is not necessarily patentable under section 101</a:t>
            </a:r>
            <a:r>
              <a:rPr lang="en-US" dirty="0" smtClean="0"/>
              <a:t> unless the conditions of the title are fulfilled" (emphasis added)).</a:t>
            </a:r>
          </a:p>
          <a:p>
            <a:endParaRPr lang="en-US" dirty="0" smtClean="0"/>
          </a:p>
          <a:p>
            <a:endParaRPr lang="en-US" dirty="0" smtClean="0"/>
          </a:p>
          <a:p>
            <a:r>
              <a:rPr lang="en-US" dirty="0" smtClean="0"/>
              <a:t>Breyer</a:t>
            </a:r>
            <a:r>
              <a:rPr lang="en-US" baseline="0" dirty="0" smtClean="0"/>
              <a:t> emphasizes 'not necessarily patentable' but he doesn't read the rest of the sentence, which re-states language actually in the statute: "conditions of the title"</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14</a:t>
            </a:fld>
            <a:endParaRPr lang="en-US"/>
          </a:p>
        </p:txBody>
      </p:sp>
    </p:spTree>
    <p:extLst>
      <p:ext uri="{BB962C8B-B14F-4D97-AF65-F5344CB8AC3E}">
        <p14:creationId xmlns:p14="http://schemas.microsoft.com/office/powerpoint/2010/main" val="605249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260">
              <a:defRPr/>
            </a:pPr>
            <a:r>
              <a:rPr lang="en-US" dirty="0" smtClean="0"/>
              <a:t>Patents</a:t>
            </a:r>
            <a:r>
              <a:rPr lang="en-US" baseline="0" dirty="0" smtClean="0"/>
              <a:t> in suit in MYRIAD:  15?   SDNY and Sup Ct always only writes '282 for the representative patent.  It's 5,747,282.  Interestingly, a search of the </a:t>
            </a:r>
            <a:r>
              <a:rPr lang="en-US" baseline="0" dirty="0" err="1" smtClean="0"/>
              <a:t>pto</a:t>
            </a:r>
            <a:r>
              <a:rPr lang="en-US" baseline="0" dirty="0" smtClean="0"/>
              <a:t> database for 'an/myriad and brca1 does NOT net that patent.  The Fed Cir decision has the full patent number and the PTO has the patent if you put in the number.</a:t>
            </a:r>
          </a:p>
          <a:p>
            <a:pPr defTabSz="929260">
              <a:defRPr/>
            </a:pPr>
            <a:endParaRPr lang="en-US" baseline="0" dirty="0" smtClean="0"/>
          </a:p>
          <a:p>
            <a:pPr defTabSz="929260">
              <a:defRPr/>
            </a:pPr>
            <a:r>
              <a:rPr lang="en-US" baseline="0" dirty="0" smtClean="0"/>
              <a:t>Ideas about N:  'crowded art' is a key concept.  How many patents with claims to isolated DNA existed at the time Myriad applied?  In peer-reviewed journals, how many different mutations had been '</a:t>
            </a:r>
            <a:r>
              <a:rPr lang="en-US" baseline="0" dirty="0" err="1" smtClean="0"/>
              <a:t>un'covered</a:t>
            </a:r>
            <a:r>
              <a:rPr lang="en-US" baseline="0" dirty="0" smtClean="0"/>
              <a:t> that were associated with diseases and their DNA isolated?  Enough to say 'ENOUGH"?</a:t>
            </a:r>
          </a:p>
          <a:p>
            <a:pPr defTabSz="929260">
              <a:defRPr/>
            </a:pPr>
            <a:r>
              <a:rPr lang="en-US" baseline="0" dirty="0" smtClean="0"/>
              <a:t>The HOA-TA is key!  </a:t>
            </a:r>
            <a:endParaRPr lang="en-US" dirty="0" smtClean="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15</a:t>
            </a:fld>
            <a:endParaRPr lang="en-US"/>
          </a:p>
        </p:txBody>
      </p:sp>
    </p:spTree>
    <p:extLst>
      <p:ext uri="{BB962C8B-B14F-4D97-AF65-F5344CB8AC3E}">
        <p14:creationId xmlns:p14="http://schemas.microsoft.com/office/powerpoint/2010/main" val="4284765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tab pos="517525" algn="l"/>
              </a:tabLst>
              <a:defRPr/>
            </a:pPr>
            <a:r>
              <a:rPr lang="en-US" sz="2000" b="1" dirty="0" smtClean="0">
                <a:solidFill>
                  <a:srgbClr val="009900"/>
                </a:solidFill>
                <a:ea typeface="Cambria Math" panose="02040503050406030204" pitchFamily="18" charset="0"/>
              </a:rPr>
              <a:t>Examples: ,transistors instead of vacuum tubes, using a computer for numerical operations, making accelerator pedals adjustable so drivers' don't have to move the seat.</a:t>
            </a:r>
            <a:endParaRPr lang="en-US" sz="1200" dirty="0" smtClean="0"/>
          </a:p>
          <a:p>
            <a:pPr>
              <a:tabLst>
                <a:tab pos="517525" algn="l"/>
              </a:tabLst>
            </a:pPr>
            <a:r>
              <a:rPr lang="en-US" sz="1200" dirty="0" smtClean="0"/>
              <a:t>When</a:t>
            </a:r>
            <a:r>
              <a:rPr lang="en-US" sz="1200" baseline="0" dirty="0" smtClean="0"/>
              <a:t> the PTO rejected the Nth patent using transistors, did it need 101 or did it have ample</a:t>
            </a:r>
            <a:endParaRPr lang="en-US" sz="1200" dirty="0" smtClean="0"/>
          </a:p>
          <a:p>
            <a:pPr>
              <a:tabLst>
                <a:tab pos="517525" algn="l"/>
              </a:tabLst>
            </a:pPr>
            <a:endParaRPr lang="en-US" sz="1200" dirty="0" smtClean="0"/>
          </a:p>
          <a:p>
            <a:pPr>
              <a:tabLst>
                <a:tab pos="517525" algn="l"/>
              </a:tabLst>
            </a:pPr>
            <a:r>
              <a:rPr lang="en-US" sz="1200" dirty="0" smtClean="0"/>
              <a:t>[in a perfect patent system]</a:t>
            </a:r>
          </a:p>
          <a:p>
            <a:pPr>
              <a:tabLst>
                <a:tab pos="517525" algn="l"/>
              </a:tabLst>
            </a:pPr>
            <a:r>
              <a:rPr lang="en-US" sz="1200" dirty="0" smtClean="0"/>
              <a:t>The *first* invention </a:t>
            </a:r>
          </a:p>
          <a:p>
            <a:pPr>
              <a:tabLst>
                <a:tab pos="517525" algn="l"/>
              </a:tabLst>
            </a:pPr>
            <a:r>
              <a:rPr lang="en-US" sz="1200" dirty="0" smtClean="0"/>
              <a:t>to use a new technology </a:t>
            </a:r>
          </a:p>
          <a:p>
            <a:pPr>
              <a:tabLst>
                <a:tab pos="517525" algn="l"/>
              </a:tabLst>
            </a:pPr>
            <a:r>
              <a:rPr lang="en-US" sz="1200" dirty="0" smtClean="0"/>
              <a:t>	say, the computer or</a:t>
            </a:r>
          </a:p>
          <a:p>
            <a:pPr>
              <a:tabLst>
                <a:tab pos="517525" algn="l"/>
              </a:tabLst>
            </a:pPr>
            <a:r>
              <a:rPr lang="en-US" sz="1200" dirty="0" smtClean="0"/>
              <a:t> 	genomics techniques,</a:t>
            </a:r>
          </a:p>
          <a:p>
            <a:pPr>
              <a:tabLst>
                <a:tab pos="517525" algn="l"/>
              </a:tabLst>
            </a:pPr>
            <a:r>
              <a:rPr lang="en-US" sz="1200" dirty="0" smtClean="0"/>
              <a:t>is *</a:t>
            </a:r>
            <a:r>
              <a:rPr lang="en-US" sz="1200" b="1" dirty="0" smtClean="0"/>
              <a:t>not obvious.</a:t>
            </a:r>
            <a:r>
              <a:rPr lang="en-US" sz="1200" dirty="0" smtClean="0"/>
              <a:t>* </a:t>
            </a:r>
          </a:p>
          <a:p>
            <a:pPr>
              <a:tabLst>
                <a:tab pos="517525" algn="l"/>
              </a:tabLst>
            </a:pPr>
            <a:r>
              <a:rPr lang="en-US" sz="1200" dirty="0" smtClean="0"/>
              <a:t>But the Nth invention </a:t>
            </a:r>
          </a:p>
          <a:p>
            <a:pPr>
              <a:tabLst>
                <a:tab pos="517525" algn="l"/>
              </a:tabLst>
            </a:pPr>
            <a:r>
              <a:rPr lang="en-US" sz="1200" dirty="0" smtClean="0"/>
              <a:t>is *</a:t>
            </a:r>
            <a:r>
              <a:rPr lang="en-US" sz="1200" b="1" dirty="0" smtClean="0"/>
              <a:t>obvious.</a:t>
            </a:r>
            <a:r>
              <a:rPr lang="en-US" sz="1200" dirty="0" smtClean="0"/>
              <a:t>* </a:t>
            </a:r>
          </a:p>
        </p:txBody>
      </p:sp>
      <p:sp>
        <p:nvSpPr>
          <p:cNvPr id="4" name="Slide Number Placeholder 3"/>
          <p:cNvSpPr>
            <a:spLocks noGrp="1"/>
          </p:cNvSpPr>
          <p:nvPr>
            <p:ph type="sldNum" sz="quarter" idx="10"/>
          </p:nvPr>
        </p:nvSpPr>
        <p:spPr/>
        <p:txBody>
          <a:bodyPr/>
          <a:lstStyle/>
          <a:p>
            <a:fld id="{486D14E5-D2D7-4444-A861-9FE94207FBD5}" type="slidenum">
              <a:rPr lang="en-US" smtClean="0"/>
              <a:pPr/>
              <a:t>16</a:t>
            </a:fld>
            <a:endParaRPr lang="en-US"/>
          </a:p>
        </p:txBody>
      </p:sp>
    </p:spTree>
    <p:extLst>
      <p:ext uri="{BB962C8B-B14F-4D97-AF65-F5344CB8AC3E}">
        <p14:creationId xmlns:p14="http://schemas.microsoft.com/office/powerpoint/2010/main" val="4132061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tab pos="517525" algn="l"/>
              </a:tabLst>
              <a:defRPr/>
            </a:pPr>
            <a:r>
              <a:rPr lang="en-US" sz="2000" b="1" dirty="0" smtClean="0">
                <a:solidFill>
                  <a:srgbClr val="009900"/>
                </a:solidFill>
                <a:ea typeface="Cambria Math" panose="02040503050406030204" pitchFamily="18" charset="0"/>
              </a:rPr>
              <a:t>Examples: ,transistors instead of vacuum tubes, using a computer for numerical operations, making accelerator pedals adjustable so drivers' don't have to move the seat.</a:t>
            </a:r>
            <a:endParaRPr lang="en-US" sz="1200" dirty="0" smtClean="0"/>
          </a:p>
          <a:p>
            <a:pPr>
              <a:tabLst>
                <a:tab pos="517525" algn="l"/>
              </a:tabLst>
            </a:pPr>
            <a:r>
              <a:rPr lang="en-US" sz="1200" dirty="0" smtClean="0"/>
              <a:t>When</a:t>
            </a:r>
            <a:r>
              <a:rPr lang="en-US" sz="1200" baseline="0" dirty="0" smtClean="0"/>
              <a:t> the PTO rejected the Nth patent using transistors, did it need 101 or did it have ample</a:t>
            </a:r>
            <a:endParaRPr lang="en-US" sz="1200" dirty="0" smtClean="0"/>
          </a:p>
          <a:p>
            <a:pPr>
              <a:tabLst>
                <a:tab pos="517525" algn="l"/>
              </a:tabLst>
            </a:pPr>
            <a:endParaRPr lang="en-US" sz="1200" dirty="0" smtClean="0"/>
          </a:p>
          <a:p>
            <a:pPr>
              <a:tabLst>
                <a:tab pos="517525" algn="l"/>
              </a:tabLst>
            </a:pPr>
            <a:r>
              <a:rPr lang="en-US" sz="1200" dirty="0" smtClean="0"/>
              <a:t>[in a perfect patent system]</a:t>
            </a:r>
          </a:p>
          <a:p>
            <a:pPr>
              <a:tabLst>
                <a:tab pos="517525" algn="l"/>
              </a:tabLst>
            </a:pPr>
            <a:r>
              <a:rPr lang="en-US" sz="1200" dirty="0" smtClean="0"/>
              <a:t>The *first* invention </a:t>
            </a:r>
          </a:p>
          <a:p>
            <a:pPr>
              <a:tabLst>
                <a:tab pos="517525" algn="l"/>
              </a:tabLst>
            </a:pPr>
            <a:r>
              <a:rPr lang="en-US" sz="1200" dirty="0" smtClean="0"/>
              <a:t>to use a new technology </a:t>
            </a:r>
          </a:p>
          <a:p>
            <a:pPr>
              <a:tabLst>
                <a:tab pos="517525" algn="l"/>
              </a:tabLst>
            </a:pPr>
            <a:r>
              <a:rPr lang="en-US" sz="1200" dirty="0" smtClean="0"/>
              <a:t>	say, the computer or</a:t>
            </a:r>
          </a:p>
          <a:p>
            <a:pPr>
              <a:tabLst>
                <a:tab pos="517525" algn="l"/>
              </a:tabLst>
            </a:pPr>
            <a:r>
              <a:rPr lang="en-US" sz="1200" dirty="0" smtClean="0"/>
              <a:t> 	genomics techniques,</a:t>
            </a:r>
          </a:p>
          <a:p>
            <a:pPr>
              <a:tabLst>
                <a:tab pos="517525" algn="l"/>
              </a:tabLst>
            </a:pPr>
            <a:r>
              <a:rPr lang="en-US" sz="1200" dirty="0" smtClean="0"/>
              <a:t>is *</a:t>
            </a:r>
            <a:r>
              <a:rPr lang="en-US" sz="1200" b="1" dirty="0" smtClean="0"/>
              <a:t>not obvious.</a:t>
            </a:r>
            <a:r>
              <a:rPr lang="en-US" sz="1200" dirty="0" smtClean="0"/>
              <a:t>* </a:t>
            </a:r>
          </a:p>
          <a:p>
            <a:pPr>
              <a:tabLst>
                <a:tab pos="517525" algn="l"/>
              </a:tabLst>
            </a:pPr>
            <a:r>
              <a:rPr lang="en-US" sz="1200" dirty="0" smtClean="0"/>
              <a:t>But the Nth invention </a:t>
            </a:r>
          </a:p>
          <a:p>
            <a:pPr>
              <a:tabLst>
                <a:tab pos="517525" algn="l"/>
              </a:tabLst>
            </a:pPr>
            <a:r>
              <a:rPr lang="en-US" sz="1200" dirty="0" smtClean="0"/>
              <a:t>is *</a:t>
            </a:r>
            <a:r>
              <a:rPr lang="en-US" sz="1200" b="1" dirty="0" smtClean="0"/>
              <a:t>obvious.</a:t>
            </a:r>
            <a:r>
              <a:rPr lang="en-US" sz="1200" dirty="0" smtClean="0"/>
              <a:t>* </a:t>
            </a:r>
          </a:p>
        </p:txBody>
      </p:sp>
      <p:sp>
        <p:nvSpPr>
          <p:cNvPr id="4" name="Slide Number Placeholder 3"/>
          <p:cNvSpPr>
            <a:spLocks noGrp="1"/>
          </p:cNvSpPr>
          <p:nvPr>
            <p:ph type="sldNum" sz="quarter" idx="10"/>
          </p:nvPr>
        </p:nvSpPr>
        <p:spPr/>
        <p:txBody>
          <a:bodyPr/>
          <a:lstStyle/>
          <a:p>
            <a:fld id="{486D14E5-D2D7-4444-A861-9FE94207FBD5}" type="slidenum">
              <a:rPr lang="en-US" smtClean="0"/>
              <a:pPr/>
              <a:t>17</a:t>
            </a:fld>
            <a:endParaRPr lang="en-US"/>
          </a:p>
        </p:txBody>
      </p:sp>
    </p:spTree>
    <p:extLst>
      <p:ext uri="{BB962C8B-B14F-4D97-AF65-F5344CB8AC3E}">
        <p14:creationId xmlns:p14="http://schemas.microsoft.com/office/powerpoint/2010/main" val="907684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260">
              <a:defRPr/>
            </a:pPr>
            <a:r>
              <a:rPr lang="en-US" dirty="0" smtClean="0"/>
              <a:t>Patents</a:t>
            </a:r>
            <a:r>
              <a:rPr lang="en-US" baseline="0" dirty="0" smtClean="0"/>
              <a:t> in suit in MYRIAD:  15?   SDNY and Sup Ct always only writes '282 for the representative patent.  It's 5,747,282.  Interestingly, a search of the </a:t>
            </a:r>
            <a:r>
              <a:rPr lang="en-US" baseline="0" dirty="0" err="1" smtClean="0"/>
              <a:t>pto</a:t>
            </a:r>
            <a:r>
              <a:rPr lang="en-US" baseline="0" dirty="0" smtClean="0"/>
              <a:t> database for 'an/myriad and brca1 does NOT net that patent.  The Fed Cir decision has the full patent number and the PTO has the patent if you put in the number.</a:t>
            </a:r>
          </a:p>
          <a:p>
            <a:pPr defTabSz="929260">
              <a:defRPr/>
            </a:pPr>
            <a:endParaRPr lang="en-US" baseline="0" dirty="0" smtClean="0"/>
          </a:p>
          <a:p>
            <a:pPr defTabSz="929260">
              <a:defRPr/>
            </a:pPr>
            <a:r>
              <a:rPr lang="en-US" baseline="0" dirty="0" smtClean="0"/>
              <a:t>Ideas about N:  'crowded art' is a key concept.  How many patents with claims to isolated DNA existed at the time Myriad applied?  In peer-reviewed journals, how many different mutations had been '</a:t>
            </a:r>
            <a:r>
              <a:rPr lang="en-US" baseline="0" dirty="0" err="1" smtClean="0"/>
              <a:t>un'covered</a:t>
            </a:r>
            <a:r>
              <a:rPr lang="en-US" baseline="0" dirty="0" smtClean="0"/>
              <a:t> that were associated with diseases and their DNA isolated?  Enough to say 'ENOUGH"?</a:t>
            </a:r>
          </a:p>
          <a:p>
            <a:pPr defTabSz="929260">
              <a:defRPr/>
            </a:pPr>
            <a:r>
              <a:rPr lang="en-US" baseline="0" dirty="0" smtClean="0"/>
              <a:t>The HOA-TA is key!  </a:t>
            </a:r>
            <a:endParaRPr lang="en-US" dirty="0" smtClean="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18</a:t>
            </a:fld>
            <a:endParaRPr lang="en-US"/>
          </a:p>
        </p:txBody>
      </p:sp>
    </p:spTree>
    <p:extLst>
      <p:ext uri="{BB962C8B-B14F-4D97-AF65-F5344CB8AC3E}">
        <p14:creationId xmlns:p14="http://schemas.microsoft.com/office/powerpoint/2010/main" val="52104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698500"/>
            <a:ext cx="4654550" cy="3490913"/>
          </a:xfrm>
        </p:spPr>
      </p:sp>
      <p:sp>
        <p:nvSpPr>
          <p:cNvPr id="3" name="Notes Placeholder 2"/>
          <p:cNvSpPr>
            <a:spLocks noGrp="1"/>
          </p:cNvSpPr>
          <p:nvPr>
            <p:ph type="body" idx="1"/>
          </p:nvPr>
        </p:nvSpPr>
        <p:spPr/>
        <p:txBody>
          <a:bodyPr/>
          <a:lstStyle/>
          <a:p>
            <a:endParaRPr lang="en-US" baseline="0" dirty="0" smtClean="0"/>
          </a:p>
          <a:p>
            <a:pPr defTabSz="929260"/>
            <a:r>
              <a:rPr lang="en-US" dirty="0" smtClean="0"/>
              <a:t>7 of the 9 justices had to learn something about obviousness when they decided KSR.  The other 2 were appointed later.  But by Alice none of them remembered.</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19</a:t>
            </a:fld>
            <a:endParaRPr lang="en-US"/>
          </a:p>
        </p:txBody>
      </p:sp>
    </p:spTree>
    <p:extLst>
      <p:ext uri="{BB962C8B-B14F-4D97-AF65-F5344CB8AC3E}">
        <p14:creationId xmlns:p14="http://schemas.microsoft.com/office/powerpoint/2010/main" val="2738165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secret ballot, however.  </a:t>
            </a:r>
          </a:p>
          <a:p>
            <a:endParaRPr lang="en-US" dirty="0"/>
          </a:p>
          <a:p>
            <a:r>
              <a:rPr lang="en-US" dirty="0"/>
              <a:t>We will use </a:t>
            </a:r>
          </a:p>
          <a:p>
            <a:r>
              <a:rPr lang="en-US" dirty="0"/>
              <a:t>	a show of hands </a:t>
            </a:r>
          </a:p>
          <a:p>
            <a:r>
              <a:rPr lang="en-US" dirty="0"/>
              <a:t>and on occasion</a:t>
            </a:r>
          </a:p>
          <a:p>
            <a:r>
              <a:rPr lang="en-US" dirty="0"/>
              <a:t>	shouting out your answer</a:t>
            </a:r>
          </a:p>
          <a:p>
            <a:pPr defTabSz="929260"/>
            <a:r>
              <a:rPr lang="en-US" dirty="0">
                <a:solidFill>
                  <a:srgbClr val="C00000"/>
                </a:solidFill>
              </a:rPr>
              <a:t>until it’s all over but the shouting?</a:t>
            </a:r>
          </a:p>
          <a:p>
            <a:endParaRPr lang="en-US" dirty="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a:t>
            </a:fld>
            <a:endParaRPr lang="en-US"/>
          </a:p>
        </p:txBody>
      </p:sp>
    </p:spTree>
    <p:extLst>
      <p:ext uri="{BB962C8B-B14F-4D97-AF65-F5344CB8AC3E}">
        <p14:creationId xmlns:p14="http://schemas.microsoft.com/office/powerpoint/2010/main" val="7642337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698500"/>
            <a:ext cx="4654550" cy="3490913"/>
          </a:xfrm>
        </p:spPr>
      </p:sp>
      <p:sp>
        <p:nvSpPr>
          <p:cNvPr id="3" name="Notes Placeholder 2"/>
          <p:cNvSpPr>
            <a:spLocks noGrp="1"/>
          </p:cNvSpPr>
          <p:nvPr>
            <p:ph type="body" idx="1"/>
          </p:nvPr>
        </p:nvSpPr>
        <p:spPr/>
        <p:txBody>
          <a:bodyPr/>
          <a:lstStyle/>
          <a:p>
            <a:endParaRPr lang="en-US" baseline="0" dirty="0" smtClean="0"/>
          </a:p>
          <a:p>
            <a:pPr defTabSz="929260"/>
            <a:r>
              <a:rPr lang="en-US" dirty="0" err="1" smtClean="0"/>
              <a:t>Markman</a:t>
            </a:r>
            <a:r>
              <a:rPr lang="en-US" dirty="0" smtClean="0"/>
              <a:t>:</a:t>
            </a:r>
            <a:r>
              <a:rPr lang="en-US" baseline="0" dirty="0" smtClean="0"/>
              <a:t>  jury held for PO on infringement, Judge granted JMOL to AI.  PO appealed </a:t>
            </a:r>
            <a:r>
              <a:rPr lang="en-US" baseline="0" dirty="0" err="1" smtClean="0"/>
              <a:t>bec</a:t>
            </a:r>
            <a:r>
              <a:rPr lang="en-US" baseline="0" dirty="0" smtClean="0"/>
              <a:t> judge took </a:t>
            </a:r>
            <a:r>
              <a:rPr lang="en-US" baseline="0" dirty="0" err="1" smtClean="0"/>
              <a:t>infr</a:t>
            </a:r>
            <a:r>
              <a:rPr lang="en-US" baseline="0" dirty="0" smtClean="0"/>
              <a:t>. Q from jury.  Fed Cir said that was OK.  Sup Ct said so too.</a:t>
            </a:r>
          </a:p>
          <a:p>
            <a:pPr defTabSz="929260"/>
            <a:r>
              <a:rPr lang="en-US" baseline="0" dirty="0" smtClean="0"/>
              <a:t>So who pushed for re-exam??  Another AI?  Or did Westview have other claims </a:t>
            </a:r>
          </a:p>
          <a:p>
            <a:pPr defTabSz="929260"/>
            <a:r>
              <a:rPr lang="en-US" baseline="0" dirty="0" smtClean="0"/>
              <a:t>Claim </a:t>
            </a:r>
            <a:r>
              <a:rPr lang="en-US" baseline="0" dirty="0" err="1" smtClean="0"/>
              <a:t>const</a:t>
            </a:r>
            <a:r>
              <a:rPr lang="en-US" baseline="0" dirty="0" smtClean="0"/>
              <a:t> issue was whether inventory included both clothes and cash.  Westview's system didn't track clothing, just cash.  Maybe Westview WANTED to start using </a:t>
            </a:r>
            <a:r>
              <a:rPr lang="en-US" baseline="0" dirty="0" err="1" smtClean="0"/>
              <a:t>Markman's</a:t>
            </a:r>
            <a:r>
              <a:rPr lang="en-US" baseline="0" dirty="0" smtClean="0"/>
              <a:t> system…</a:t>
            </a:r>
            <a:endParaRPr lang="en-US" dirty="0" smtClean="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20</a:t>
            </a:fld>
            <a:endParaRPr lang="en-US"/>
          </a:p>
        </p:txBody>
      </p:sp>
    </p:spTree>
    <p:extLst>
      <p:ext uri="{BB962C8B-B14F-4D97-AF65-F5344CB8AC3E}">
        <p14:creationId xmlns:p14="http://schemas.microsoft.com/office/powerpoint/2010/main" val="32411313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698500"/>
            <a:ext cx="4654550" cy="3490913"/>
          </a:xfrm>
        </p:spPr>
      </p:sp>
      <p:sp>
        <p:nvSpPr>
          <p:cNvPr id="3" name="Notes Placeholder 2"/>
          <p:cNvSpPr>
            <a:spLocks noGrp="1"/>
          </p:cNvSpPr>
          <p:nvPr>
            <p:ph type="body" idx="1"/>
          </p:nvPr>
        </p:nvSpPr>
        <p:spPr/>
        <p:txBody>
          <a:bodyPr/>
          <a:lstStyle/>
          <a:p>
            <a:endParaRPr lang="en-US" baseline="0" dirty="0" smtClean="0"/>
          </a:p>
          <a:p>
            <a:pPr defTabSz="929260"/>
            <a:r>
              <a:rPr lang="en-US" dirty="0" smtClean="0"/>
              <a:t>7 of the 9 justices had to learn something about obviousness when they decided KSR.  The other 2 were appointed later.  But by Alice none of them remembered.</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21</a:t>
            </a:fld>
            <a:endParaRPr lang="en-US"/>
          </a:p>
        </p:txBody>
      </p:sp>
    </p:spTree>
    <p:extLst>
      <p:ext uri="{BB962C8B-B14F-4D97-AF65-F5344CB8AC3E}">
        <p14:creationId xmlns:p14="http://schemas.microsoft.com/office/powerpoint/2010/main" val="38683277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worst may be </a:t>
            </a:r>
            <a:r>
              <a:rPr lang="en-US" dirty="0" err="1" smtClean="0"/>
              <a:t>Dyk</a:t>
            </a:r>
            <a:r>
              <a:rPr lang="en-US" dirty="0" smtClean="0"/>
              <a:t>:</a:t>
            </a:r>
            <a:r>
              <a:rPr lang="en-US" baseline="0" dirty="0" smtClean="0"/>
              <a:t>  In re </a:t>
            </a:r>
            <a:r>
              <a:rPr lang="en-US" baseline="0" dirty="0" err="1" smtClean="0"/>
              <a:t>Comiskey</a:t>
            </a:r>
            <a:r>
              <a:rPr lang="en-US" baseline="0" dirty="0" smtClean="0"/>
              <a:t> was a 103 appeal that he (and panel) turned into 101 and  the PTO embraced the opportunity instead of explaining in its briefs that 103 was much the better way to go.  Others on panel:  Michel and Prost.   Fed Cir then reheard the 2007 decision in banc and remanded to original panel.  SHAME on EVERYONE.  Judge Chen now of Fed Cir was lead counsel on the brief for the PTO.  SHAME </a:t>
            </a:r>
            <a:r>
              <a:rPr lang="en-US" baseline="0" dirty="0" err="1" smtClean="0"/>
              <a:t>SHAME</a:t>
            </a:r>
            <a:r>
              <a:rPr lang="en-US" baseline="0" dirty="0" smtClean="0"/>
              <a:t> </a:t>
            </a:r>
            <a:r>
              <a:rPr lang="en-US" baseline="0" dirty="0" err="1" smtClean="0"/>
              <a:t>SHAME</a:t>
            </a:r>
            <a:r>
              <a:rPr lang="en-US" baseline="0" dirty="0" smtClean="0"/>
              <a:t>.  Could Chen have stopped the </a:t>
            </a:r>
            <a:r>
              <a:rPr lang="en-US" baseline="0" dirty="0" err="1" smtClean="0"/>
              <a:t>trainwreck</a:t>
            </a:r>
            <a:r>
              <a:rPr lang="en-US" baseline="0" dirty="0" smtClean="0"/>
              <a:t> known as 101?</a:t>
            </a:r>
          </a:p>
          <a:p>
            <a:r>
              <a:rPr lang="en-US" dirty="0" smtClean="0"/>
              <a:t>Money:</a:t>
            </a:r>
            <a:r>
              <a:rPr lang="en-US" baseline="0" dirty="0" smtClean="0"/>
              <a:t>  </a:t>
            </a:r>
            <a:r>
              <a:rPr lang="en-US" dirty="0" smtClean="0"/>
              <a:t>more political contributions from 101 foes than 103 foes?)</a:t>
            </a:r>
          </a:p>
          <a:p>
            <a:endParaRPr lang="en-US" dirty="0" smtClean="0"/>
          </a:p>
          <a:p>
            <a:r>
              <a:rPr lang="en-US" dirty="0" smtClean="0"/>
              <a:t>Loathing</a:t>
            </a:r>
            <a:r>
              <a:rPr lang="en-US" baseline="0" dirty="0" smtClean="0"/>
              <a:t> might be against </a:t>
            </a:r>
            <a:r>
              <a:rPr lang="en-US" baseline="0" dirty="0" err="1" smtClean="0"/>
              <a:t>secondaries</a:t>
            </a:r>
            <a:r>
              <a:rPr lang="en-US" baseline="0" dirty="0" smtClean="0"/>
              <a:t>.  Also a reason that 102 is nicer than 103…  </a:t>
            </a:r>
          </a:p>
          <a:p>
            <a:r>
              <a:rPr lang="en-US" baseline="0" dirty="0" smtClean="0"/>
              <a:t>Interesting ref about post-KSR: http://media.straffordpub.com/products/obviousness-standard-after-the-aia-leveraging-latest-pto-and-court-guidance-2013-11-14/presentation.pdf</a:t>
            </a:r>
          </a:p>
          <a:p>
            <a:endParaRPr lang="en-US" baseline="0" dirty="0" smtClean="0"/>
          </a:p>
          <a:p>
            <a:r>
              <a:rPr lang="en-US" baseline="0" dirty="0" smtClean="0"/>
              <a:t>The asterisk for must is because after KSR if 103 is based on the common sense of the HOA-TA, you don't need a reference.  </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22</a:t>
            </a:fld>
            <a:endParaRPr lang="en-US"/>
          </a:p>
        </p:txBody>
      </p:sp>
    </p:spTree>
    <p:extLst>
      <p:ext uri="{BB962C8B-B14F-4D97-AF65-F5344CB8AC3E}">
        <p14:creationId xmlns:p14="http://schemas.microsoft.com/office/powerpoint/2010/main" val="25330298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260">
              <a:spcBef>
                <a:spcPts val="0"/>
              </a:spcBef>
              <a:defRPr/>
            </a:pPr>
            <a:r>
              <a:rPr lang="en-US" dirty="0" smtClean="0"/>
              <a:t>* After an excellent – and thought-experimental -  search.  Not what the PTO has done.  Maybe even better than what actual litigators have done, in the case of litigated patents.</a:t>
            </a:r>
          </a:p>
          <a:p>
            <a:pPr defTabSz="929260">
              <a:defRPr/>
            </a:pPr>
            <a:endParaRPr lang="en-US" dirty="0" smtClean="0"/>
          </a:p>
          <a:p>
            <a:r>
              <a:rPr lang="en-US" dirty="0" smtClean="0"/>
              <a:t>My husband</a:t>
            </a:r>
            <a:r>
              <a:rPr lang="en-US" baseline="0" dirty="0" smtClean="0"/>
              <a:t> suggested Athenian democracy – ‘I claim a system of decision-making for an organization (in 6</a:t>
            </a:r>
            <a:r>
              <a:rPr lang="en-US" baseline="30000" dirty="0" smtClean="0"/>
              <a:t>th</a:t>
            </a:r>
            <a:r>
              <a:rPr lang="en-US" baseline="0" dirty="0" smtClean="0"/>
              <a:t> c. Athens) comprising [1 man 1 vote] and majority rule.’</a:t>
            </a:r>
          </a:p>
          <a:p>
            <a:r>
              <a:rPr lang="en-US" baseline="0" dirty="0" smtClean="0"/>
              <a:t>Problem:  prior art  (could be oligarchy but maybe not).  </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23</a:t>
            </a:fld>
            <a:endParaRPr lang="en-US"/>
          </a:p>
        </p:txBody>
      </p:sp>
    </p:spTree>
    <p:extLst>
      <p:ext uri="{BB962C8B-B14F-4D97-AF65-F5344CB8AC3E}">
        <p14:creationId xmlns:p14="http://schemas.microsoft.com/office/powerpoint/2010/main" val="34060691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260">
              <a:spcBef>
                <a:spcPts val="0"/>
              </a:spcBef>
              <a:defRPr/>
            </a:pPr>
            <a:r>
              <a:rPr lang="en-US" dirty="0" smtClean="0"/>
              <a:t>* After an excellent – and thought-experimental -  search.  Not what the PTO has done.  Maybe even better than what actual litigators have done, in the case of litigated patents.</a:t>
            </a:r>
          </a:p>
          <a:p>
            <a:pPr defTabSz="929260">
              <a:defRPr/>
            </a:pPr>
            <a:endParaRPr lang="en-US" dirty="0" smtClean="0"/>
          </a:p>
          <a:p>
            <a:r>
              <a:rPr lang="en-US" dirty="0" smtClean="0"/>
              <a:t>My husband</a:t>
            </a:r>
            <a:r>
              <a:rPr lang="en-US" baseline="0" dirty="0" smtClean="0"/>
              <a:t> suggested Athenian democracy – ‘I claim a system of decision-making for an organization (in 6</a:t>
            </a:r>
            <a:r>
              <a:rPr lang="en-US" baseline="30000" dirty="0" smtClean="0"/>
              <a:t>th</a:t>
            </a:r>
            <a:r>
              <a:rPr lang="en-US" baseline="0" dirty="0" smtClean="0"/>
              <a:t> c. Athens) comprising [1 man 1 vote] and majority rule.’</a:t>
            </a:r>
          </a:p>
          <a:p>
            <a:r>
              <a:rPr lang="en-US" baseline="0" dirty="0" smtClean="0"/>
              <a:t>Problem:  prior art  (could be oligarchy but maybe not).  </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24</a:t>
            </a:fld>
            <a:endParaRPr lang="en-US"/>
          </a:p>
        </p:txBody>
      </p:sp>
    </p:spTree>
    <p:extLst>
      <p:ext uri="{BB962C8B-B14F-4D97-AF65-F5344CB8AC3E}">
        <p14:creationId xmlns:p14="http://schemas.microsoft.com/office/powerpoint/2010/main" val="13538551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9260">
              <a:defRPr/>
            </a:pPr>
            <a:r>
              <a:rPr lang="en-US" sz="2000" dirty="0"/>
              <a:t> 1. Additional prize if you can find Burger’s source – or was it his own … invention?  None of the briefs to the Sup Ct reference EINSTEIN.  Interesting factoid, the </a:t>
            </a:r>
            <a:r>
              <a:rPr lang="en-US" sz="2000" dirty="0" err="1"/>
              <a:t>Chakrabarty</a:t>
            </a:r>
            <a:r>
              <a:rPr lang="en-US" sz="2000" dirty="0"/>
              <a:t> claims include the words ‘law of’</a:t>
            </a:r>
          </a:p>
          <a:p>
            <a:pPr marL="0" lvl="1" defTabSz="929260">
              <a:defRPr/>
            </a:pPr>
            <a:r>
              <a:rPr lang="en-US" sz="2000" dirty="0"/>
              <a:t>2.  NOBODY ever seems to take on this idiotic statement.  Someone who blogs as the  </a:t>
            </a:r>
            <a:r>
              <a:rPr lang="en-US" sz="2000" dirty="0" err="1"/>
              <a:t>IPElephant</a:t>
            </a:r>
            <a:r>
              <a:rPr lang="en-US" sz="2000" dirty="0"/>
              <a:t> says that the reason Einstein didn’t do it is because he, as a patent examiner, understood that you can’t patent laws of nature.   I don’ think that’s the problem with ‘patenting e=mc^2.’</a:t>
            </a:r>
          </a:p>
          <a:p>
            <a:r>
              <a:rPr lang="en-US" dirty="0" smtClean="0"/>
              <a:t>http://www.ip-elephant.com/2010/05/why-didnt-einstein-patent-emc2/</a:t>
            </a:r>
          </a:p>
          <a:p>
            <a:pPr marL="228589" indent="-228589">
              <a:buAutoNum type="arabicPeriod" startAt="3"/>
            </a:pPr>
            <a:r>
              <a:rPr lang="en-US" dirty="0" smtClean="0"/>
              <a:t>And IP</a:t>
            </a:r>
            <a:r>
              <a:rPr lang="en-US" baseline="0" dirty="0" smtClean="0"/>
              <a:t> Elephant says one thing you can’t patent is ‘scientific discoveries.’  He lives under a different Constitution I guess.</a:t>
            </a:r>
          </a:p>
          <a:p>
            <a:pPr marL="228589" indent="-228589">
              <a:buAutoNum type="arabicPeriod" startAt="3"/>
            </a:pPr>
            <a:endParaRPr lang="en-US" baseline="0" dirty="0" smtClean="0"/>
          </a:p>
          <a:p>
            <a:r>
              <a:rPr lang="en-US" dirty="0" smtClean="0"/>
              <a:t>A similar statement – or a similar idiocy</a:t>
            </a:r>
            <a:r>
              <a:rPr lang="en-US" baseline="0" dirty="0" smtClean="0"/>
              <a:t> – is found in Benson’s “tools” quote – which precedes Mayo’s “tend to impede” quote:</a:t>
            </a:r>
          </a:p>
          <a:p>
            <a:r>
              <a:rPr lang="en-US" dirty="0" smtClean="0"/>
              <a:t>The Court stated in Mackay Co. v. Radio Corp., 306 U.S. 86, 94,</a:t>
            </a:r>
          </a:p>
          <a:p>
            <a:r>
              <a:rPr lang="en-US" dirty="0" smtClean="0"/>
              <a:t>that "while a scientific truth, or the mathematical expression of</a:t>
            </a:r>
          </a:p>
          <a:p>
            <a:r>
              <a:rPr lang="en-US" dirty="0" smtClean="0"/>
              <a:t>it, is not a patentable invention, a novel and useful structure</a:t>
            </a:r>
          </a:p>
          <a:p>
            <a:r>
              <a:rPr lang="en-US" dirty="0" smtClean="0"/>
              <a:t>created with the aid of knowledge of scientific truth may be."</a:t>
            </a:r>
          </a:p>
          <a:p>
            <a:r>
              <a:rPr lang="en-US" dirty="0" smtClean="0"/>
              <a:t>That statement followed the longstanding rule that "an idea of</a:t>
            </a:r>
          </a:p>
          <a:p>
            <a:r>
              <a:rPr lang="en-US" dirty="0" smtClean="0"/>
              <a:t>itself is not patentable." Rubber-Tip Pencil Co.  v. Howard, 20</a:t>
            </a:r>
          </a:p>
          <a:p>
            <a:r>
              <a:rPr lang="en-US" dirty="0" smtClean="0"/>
              <a:t>Wall. 498, 507."A principle, in the abstract, is a fundamental</a:t>
            </a:r>
          </a:p>
          <a:p>
            <a:r>
              <a:rPr lang="en-US" dirty="0" smtClean="0"/>
              <a:t>truth; an original cause; a motive; these cannot be patented, as</a:t>
            </a:r>
          </a:p>
          <a:p>
            <a:r>
              <a:rPr lang="en-US" dirty="0" smtClean="0"/>
              <a:t>no one can claim in either of them an exclusive right." Le Roy v.</a:t>
            </a:r>
          </a:p>
          <a:p>
            <a:r>
              <a:rPr lang="en-US" dirty="0" err="1" smtClean="0"/>
              <a:t>Tatham</a:t>
            </a:r>
            <a:r>
              <a:rPr lang="en-US" dirty="0" smtClean="0"/>
              <a:t>, 14 How. 156, 175. Phenomena of nature, though just</a:t>
            </a:r>
          </a:p>
          <a:p>
            <a:r>
              <a:rPr lang="en-US" dirty="0" smtClean="0"/>
              <a:t>discovered, mental processes, and abstract intellectual concepts</a:t>
            </a:r>
          </a:p>
          <a:p>
            <a:r>
              <a:rPr lang="en-US" dirty="0" smtClean="0"/>
              <a:t>are not patentable, as they are the basic tools of scientific and</a:t>
            </a:r>
          </a:p>
          <a:p>
            <a:r>
              <a:rPr lang="en-US" dirty="0" smtClean="0"/>
              <a:t>technological work.</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25</a:t>
            </a:fld>
            <a:endParaRPr lang="en-US"/>
          </a:p>
        </p:txBody>
      </p:sp>
    </p:spTree>
    <p:extLst>
      <p:ext uri="{BB962C8B-B14F-4D97-AF65-F5344CB8AC3E}">
        <p14:creationId xmlns:p14="http://schemas.microsoft.com/office/powerpoint/2010/main" val="1306557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9260">
              <a:defRPr/>
            </a:pPr>
            <a:r>
              <a:rPr lang="en-US" sz="2000" dirty="0"/>
              <a:t> 1. Additional prize if you can find Burger’s source – or was it his own … invention?  None of the briefs to the Sup Ct reference EINSTEIN.  Interesting factoid, the </a:t>
            </a:r>
            <a:r>
              <a:rPr lang="en-US" sz="2000" dirty="0" err="1"/>
              <a:t>Chakrabarty</a:t>
            </a:r>
            <a:r>
              <a:rPr lang="en-US" sz="2000" dirty="0"/>
              <a:t> claims include the words ‘law of’</a:t>
            </a:r>
          </a:p>
          <a:p>
            <a:pPr marL="0" lvl="1" defTabSz="929260">
              <a:defRPr/>
            </a:pPr>
            <a:r>
              <a:rPr lang="en-US" sz="2000" dirty="0"/>
              <a:t>2.  NOBODY ever seems to take on this idiotic statement.  Someone who blogs as the  </a:t>
            </a:r>
            <a:r>
              <a:rPr lang="en-US" sz="2000" dirty="0" err="1"/>
              <a:t>IPElephant</a:t>
            </a:r>
            <a:r>
              <a:rPr lang="en-US" sz="2000" dirty="0"/>
              <a:t> says that the reason Einstein didn’t do it is because he, as a patent examiner, understood that you can’t patent laws of nature.   I don’ think that’s the problem with ‘patenting e=mc^2.’</a:t>
            </a:r>
          </a:p>
          <a:p>
            <a:r>
              <a:rPr lang="en-US" dirty="0" smtClean="0"/>
              <a:t>http://www.ip-elephant.com/2010/05/why-didnt-einstein-patent-emc2/</a:t>
            </a:r>
          </a:p>
          <a:p>
            <a:pPr marL="228589" indent="-228589">
              <a:buAutoNum type="arabicPeriod" startAt="3"/>
            </a:pPr>
            <a:r>
              <a:rPr lang="en-US" dirty="0" smtClean="0"/>
              <a:t>And IP</a:t>
            </a:r>
            <a:r>
              <a:rPr lang="en-US" baseline="0" dirty="0" smtClean="0"/>
              <a:t> Elephant says one thing you can’t patent is ‘scientific discoveries.’  He lives under a different Constitution I guess.</a:t>
            </a:r>
          </a:p>
          <a:p>
            <a:pPr marL="228589" indent="-228589">
              <a:buAutoNum type="arabicPeriod" startAt="3"/>
            </a:pPr>
            <a:endParaRPr lang="en-US" baseline="0" dirty="0" smtClean="0"/>
          </a:p>
          <a:p>
            <a:r>
              <a:rPr lang="en-US" dirty="0" smtClean="0"/>
              <a:t>A similar statement – or a similar idiocy</a:t>
            </a:r>
            <a:r>
              <a:rPr lang="en-US" baseline="0" dirty="0" smtClean="0"/>
              <a:t> – is found in Benson’s “tools” quote – which precedes Mayo’s “tend to impede” quote:</a:t>
            </a:r>
          </a:p>
          <a:p>
            <a:r>
              <a:rPr lang="en-US" dirty="0" smtClean="0"/>
              <a:t>The Court stated in Mackay Co. v. Radio Corp., 306 U.S. 86, 94,</a:t>
            </a:r>
          </a:p>
          <a:p>
            <a:r>
              <a:rPr lang="en-US" dirty="0" smtClean="0"/>
              <a:t>that "while a scientific truth, or the mathematical expression of</a:t>
            </a:r>
          </a:p>
          <a:p>
            <a:r>
              <a:rPr lang="en-US" dirty="0" smtClean="0"/>
              <a:t>it, is not a patentable invention, a novel and useful structure</a:t>
            </a:r>
          </a:p>
          <a:p>
            <a:r>
              <a:rPr lang="en-US" dirty="0" smtClean="0"/>
              <a:t>created with the aid of knowledge of scientific truth may be."</a:t>
            </a:r>
          </a:p>
          <a:p>
            <a:r>
              <a:rPr lang="en-US" dirty="0" smtClean="0"/>
              <a:t>That statement followed the longstanding rule that "an idea of</a:t>
            </a:r>
          </a:p>
          <a:p>
            <a:r>
              <a:rPr lang="en-US" dirty="0" smtClean="0"/>
              <a:t>itself is not patentable." Rubber-Tip Pencil Co.  v. Howard, 20</a:t>
            </a:r>
          </a:p>
          <a:p>
            <a:r>
              <a:rPr lang="en-US" dirty="0" smtClean="0"/>
              <a:t>Wall. 498, 507."A principle, in the abstract, is a fundamental</a:t>
            </a:r>
          </a:p>
          <a:p>
            <a:r>
              <a:rPr lang="en-US" dirty="0" smtClean="0"/>
              <a:t>truth; an original cause; a motive; these cannot be patented, as</a:t>
            </a:r>
          </a:p>
          <a:p>
            <a:r>
              <a:rPr lang="en-US" dirty="0" smtClean="0"/>
              <a:t>no one can claim in either of them an exclusive right." Le Roy v.</a:t>
            </a:r>
          </a:p>
          <a:p>
            <a:r>
              <a:rPr lang="en-US" dirty="0" err="1" smtClean="0"/>
              <a:t>Tatham</a:t>
            </a:r>
            <a:r>
              <a:rPr lang="en-US" dirty="0" smtClean="0"/>
              <a:t>, 14 How. 156, 175. Phenomena of nature, though just</a:t>
            </a:r>
          </a:p>
          <a:p>
            <a:r>
              <a:rPr lang="en-US" dirty="0" smtClean="0"/>
              <a:t>discovered, mental processes, and abstract intellectual concepts</a:t>
            </a:r>
          </a:p>
          <a:p>
            <a:r>
              <a:rPr lang="en-US" dirty="0" smtClean="0"/>
              <a:t>are not patentable, as they are the basic tools of scientific and</a:t>
            </a:r>
          </a:p>
          <a:p>
            <a:r>
              <a:rPr lang="en-US" dirty="0" smtClean="0"/>
              <a:t>technological work.</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26</a:t>
            </a:fld>
            <a:endParaRPr lang="en-US"/>
          </a:p>
        </p:txBody>
      </p:sp>
    </p:spTree>
    <p:extLst>
      <p:ext uri="{BB962C8B-B14F-4D97-AF65-F5344CB8AC3E}">
        <p14:creationId xmlns:p14="http://schemas.microsoft.com/office/powerpoint/2010/main" val="37560565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9260">
              <a:defRPr/>
            </a:pPr>
            <a:r>
              <a:rPr lang="en-US" sz="2000" dirty="0"/>
              <a:t> 1. Additional prize if you can find Burger’s source – or was it his own … invention?  None of the briefs to the Sup Ct reference EINSTEIN.  Interesting factoid, the </a:t>
            </a:r>
            <a:r>
              <a:rPr lang="en-US" sz="2000" dirty="0" err="1"/>
              <a:t>Chakrabarty</a:t>
            </a:r>
            <a:r>
              <a:rPr lang="en-US" sz="2000" dirty="0"/>
              <a:t> claims include the words ‘law of’</a:t>
            </a:r>
          </a:p>
          <a:p>
            <a:pPr marL="0" lvl="1" defTabSz="929260">
              <a:defRPr/>
            </a:pPr>
            <a:r>
              <a:rPr lang="en-US" sz="2000" dirty="0"/>
              <a:t>2.  NOBODY ever seems to take on this idiotic statement.  Someone who blogs as the  </a:t>
            </a:r>
            <a:r>
              <a:rPr lang="en-US" sz="2000" dirty="0" err="1"/>
              <a:t>IPElephant</a:t>
            </a:r>
            <a:r>
              <a:rPr lang="en-US" sz="2000" dirty="0"/>
              <a:t> says that the reason Einstein didn’t do it is because he, as a patent examiner, understood that you can’t patent laws of nature.   I don’ think that’s the problem with ‘patenting e=mc^2.’</a:t>
            </a:r>
          </a:p>
          <a:p>
            <a:r>
              <a:rPr lang="en-US" dirty="0" smtClean="0"/>
              <a:t>http://www.ip-elephant.com/2010/05/why-didnt-einstein-patent-emc2/</a:t>
            </a:r>
          </a:p>
          <a:p>
            <a:pPr marL="228589" indent="-228589">
              <a:buAutoNum type="arabicPeriod" startAt="3"/>
            </a:pPr>
            <a:r>
              <a:rPr lang="en-US" dirty="0" smtClean="0"/>
              <a:t>And IP</a:t>
            </a:r>
            <a:r>
              <a:rPr lang="en-US" baseline="0" dirty="0" smtClean="0"/>
              <a:t> Elephant says one thing you can’t patent is ‘scientific discoveries.’  He lives under a different Constitution I guess.</a:t>
            </a:r>
          </a:p>
          <a:p>
            <a:pPr marL="228589" indent="-228589">
              <a:buAutoNum type="arabicPeriod" startAt="3"/>
            </a:pPr>
            <a:endParaRPr lang="en-US" baseline="0" dirty="0" smtClean="0"/>
          </a:p>
          <a:p>
            <a:r>
              <a:rPr lang="en-US" dirty="0" smtClean="0"/>
              <a:t>A similar statement – or a similar idiocy</a:t>
            </a:r>
            <a:r>
              <a:rPr lang="en-US" baseline="0" dirty="0" smtClean="0"/>
              <a:t> – is found in Benson’s “tools” quote – which precedes Mayo’s “tend to impede” quote:</a:t>
            </a:r>
          </a:p>
          <a:p>
            <a:r>
              <a:rPr lang="en-US" dirty="0" smtClean="0"/>
              <a:t>The Court stated in Mackay Co. v. Radio Corp., 306 U.S. 86, 94,</a:t>
            </a:r>
          </a:p>
          <a:p>
            <a:r>
              <a:rPr lang="en-US" dirty="0" smtClean="0"/>
              <a:t>that "while a scientific truth, or the mathematical expression of</a:t>
            </a:r>
          </a:p>
          <a:p>
            <a:r>
              <a:rPr lang="en-US" dirty="0" smtClean="0"/>
              <a:t>it, is not a patentable invention, a novel and useful structure</a:t>
            </a:r>
          </a:p>
          <a:p>
            <a:r>
              <a:rPr lang="en-US" dirty="0" smtClean="0"/>
              <a:t>created with the aid of knowledge of scientific truth may be."</a:t>
            </a:r>
          </a:p>
          <a:p>
            <a:r>
              <a:rPr lang="en-US" dirty="0" smtClean="0"/>
              <a:t>That statement followed the longstanding rule that "an idea of</a:t>
            </a:r>
          </a:p>
          <a:p>
            <a:r>
              <a:rPr lang="en-US" dirty="0" smtClean="0"/>
              <a:t>itself is not patentable." Rubber-Tip Pencil Co.  v. Howard, 20</a:t>
            </a:r>
          </a:p>
          <a:p>
            <a:r>
              <a:rPr lang="en-US" dirty="0" smtClean="0"/>
              <a:t>Wall. 498, 507."A principle, in the abstract, is a fundamental</a:t>
            </a:r>
          </a:p>
          <a:p>
            <a:r>
              <a:rPr lang="en-US" dirty="0" smtClean="0"/>
              <a:t>truth; an original cause; a motive; these cannot be patented, as</a:t>
            </a:r>
          </a:p>
          <a:p>
            <a:r>
              <a:rPr lang="en-US" dirty="0" smtClean="0"/>
              <a:t>no one can claim in either of them an exclusive right." Le Roy v.</a:t>
            </a:r>
          </a:p>
          <a:p>
            <a:r>
              <a:rPr lang="en-US" dirty="0" err="1" smtClean="0"/>
              <a:t>Tatham</a:t>
            </a:r>
            <a:r>
              <a:rPr lang="en-US" dirty="0" smtClean="0"/>
              <a:t>, 14 How. 156, 175. Phenomena of nature, though just</a:t>
            </a:r>
          </a:p>
          <a:p>
            <a:r>
              <a:rPr lang="en-US" dirty="0" smtClean="0"/>
              <a:t>discovered, mental processes, and abstract intellectual concepts</a:t>
            </a:r>
          </a:p>
          <a:p>
            <a:r>
              <a:rPr lang="en-US" dirty="0" smtClean="0"/>
              <a:t>are not patentable, as they are the basic tools of scientific and</a:t>
            </a:r>
          </a:p>
          <a:p>
            <a:r>
              <a:rPr lang="en-US" dirty="0" smtClean="0"/>
              <a:t>technological work.</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27</a:t>
            </a:fld>
            <a:endParaRPr lang="en-US"/>
          </a:p>
        </p:txBody>
      </p:sp>
    </p:spTree>
    <p:extLst>
      <p:ext uri="{BB962C8B-B14F-4D97-AF65-F5344CB8AC3E}">
        <p14:creationId xmlns:p14="http://schemas.microsoft.com/office/powerpoint/2010/main" val="26836722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6D14E5-D2D7-4444-A861-9FE94207FBD5}" type="slidenum">
              <a:rPr lang="en-US" smtClean="0"/>
              <a:pPr/>
              <a:t>28</a:t>
            </a:fld>
            <a:endParaRPr lang="en-US"/>
          </a:p>
        </p:txBody>
      </p:sp>
    </p:spTree>
    <p:extLst>
      <p:ext uri="{BB962C8B-B14F-4D97-AF65-F5344CB8AC3E}">
        <p14:creationId xmlns:p14="http://schemas.microsoft.com/office/powerpoint/2010/main" val="27471037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D22D4E-C541-4F84-BAE5-63F61223B71F}" type="slidenum">
              <a:rPr lang="en-US"/>
              <a:pPr/>
              <a:t>29</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r>
              <a:rPr lang="en-US" dirty="0"/>
              <a:t>I was discussing the Best Mode part of Eli Lilly v. Barr.  Op by </a:t>
            </a:r>
            <a:r>
              <a:rPr lang="en-US" dirty="0" err="1" smtClean="0"/>
              <a:t>Gajarsa</a:t>
            </a:r>
            <a:r>
              <a:rPr lang="en-US" baseline="0" dirty="0" smtClean="0"/>
              <a:t> for the Saginaw Valley patent law group, 2003.</a:t>
            </a:r>
            <a:endParaRPr lang="en-US" dirty="0" smtClean="0"/>
          </a:p>
          <a:p>
            <a:endParaRPr lang="en-US" dirty="0" smtClean="0"/>
          </a:p>
          <a:p>
            <a:r>
              <a:rPr lang="en-US" dirty="0" smtClean="0"/>
              <a:t>I also</a:t>
            </a:r>
            <a:r>
              <a:rPr lang="en-US" baseline="0" dirty="0" smtClean="0"/>
              <a:t> presented this claim in </a:t>
            </a:r>
            <a:r>
              <a:rPr lang="en-US" dirty="0" smtClean="0"/>
              <a:t>2010</a:t>
            </a:r>
            <a:r>
              <a:rPr lang="en-US" baseline="0" dirty="0" smtClean="0"/>
              <a:t> http://www.stanford.edu/~rjmorris/oregontalk_fnl.zip</a:t>
            </a:r>
            <a:endParaRPr lang="en-US" dirty="0"/>
          </a:p>
        </p:txBody>
      </p:sp>
    </p:spTree>
    <p:extLst>
      <p:ext uri="{BB962C8B-B14F-4D97-AF65-F5344CB8AC3E}">
        <p14:creationId xmlns:p14="http://schemas.microsoft.com/office/powerpoint/2010/main" val="396624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3</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dirty="0" smtClean="0"/>
              <a:t>Background is from </a:t>
            </a:r>
            <a:r>
              <a:rPr lang="en-US" dirty="0" err="1" smtClean="0"/>
              <a:t>apod</a:t>
            </a:r>
            <a:r>
              <a:rPr lang="en-US" dirty="0" smtClean="0"/>
              <a:t> 110820 – the asteroid </a:t>
            </a:r>
            <a:r>
              <a:rPr lang="en-US" dirty="0" err="1" smtClean="0"/>
              <a:t>vesta</a:t>
            </a:r>
            <a:r>
              <a:rPr lang="en-US" dirty="0" smtClean="0"/>
              <a:t>, cropped.</a:t>
            </a:r>
          </a:p>
          <a:p>
            <a:r>
              <a:rPr lang="en-US" dirty="0" smtClean="0"/>
              <a:t>http://apod.nasa.gov/apod/ap110820.html</a:t>
            </a:r>
            <a:endParaRPr lang="en-US" dirty="0"/>
          </a:p>
        </p:txBody>
      </p:sp>
    </p:spTree>
    <p:extLst>
      <p:ext uri="{BB962C8B-B14F-4D97-AF65-F5344CB8AC3E}">
        <p14:creationId xmlns:p14="http://schemas.microsoft.com/office/powerpoint/2010/main" val="32232203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D22D4E-C541-4F84-BAE5-63F61223B71F}" type="slidenum">
              <a:rPr lang="en-US"/>
              <a:pPr/>
              <a:t>30</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r>
              <a:rPr lang="en-US" dirty="0" err="1" smtClean="0"/>
              <a:t>Markman</a:t>
            </a:r>
            <a:r>
              <a:rPr lang="en-US" dirty="0" smtClean="0"/>
              <a:t>, of course.   For good or ill, the AI did not attack this</a:t>
            </a:r>
            <a:r>
              <a:rPr lang="en-US" baseline="0" dirty="0" smtClean="0"/>
              <a:t> claim under 101.</a:t>
            </a:r>
            <a:endParaRPr lang="en-US" dirty="0"/>
          </a:p>
        </p:txBody>
      </p:sp>
    </p:spTree>
    <p:extLst>
      <p:ext uri="{BB962C8B-B14F-4D97-AF65-F5344CB8AC3E}">
        <p14:creationId xmlns:p14="http://schemas.microsoft.com/office/powerpoint/2010/main" val="10934840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kern="0" dirty="0" smtClean="0"/>
              <a:t>Questions?  For the slides:  open myunpublishedworks.com/DOCS/alice.pptx or email me at</a:t>
            </a:r>
          </a:p>
          <a:p>
            <a:pPr lvl="1" indent="0">
              <a:buFontTx/>
              <a:buNone/>
            </a:pPr>
            <a:r>
              <a:rPr lang="en-US" kern="0" dirty="0" smtClean="0">
                <a:hlinkClick r:id="rId3"/>
              </a:rPr>
              <a:t>rjmorris@alumni.brown.edu</a:t>
            </a:r>
            <a:endParaRPr lang="en-US" kern="0" dirty="0" smtClean="0"/>
          </a:p>
          <a:p>
            <a:endParaRPr lang="en-US" kern="0" dirty="0" smtClean="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31</a:t>
            </a:fld>
            <a:endParaRPr lang="en-US"/>
          </a:p>
        </p:txBody>
      </p:sp>
    </p:spTree>
    <p:extLst>
      <p:ext uri="{BB962C8B-B14F-4D97-AF65-F5344CB8AC3E}">
        <p14:creationId xmlns:p14="http://schemas.microsoft.com/office/powerpoint/2010/main" val="23140979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kern="0" dirty="0" smtClean="0"/>
              <a:t>Questions?  For the slides:  open myunpublishedworks.com/DOCS/alice.pptx or email me at</a:t>
            </a:r>
          </a:p>
          <a:p>
            <a:pPr lvl="1" indent="0">
              <a:buFontTx/>
              <a:buNone/>
            </a:pPr>
            <a:r>
              <a:rPr lang="en-US" kern="0" dirty="0" smtClean="0">
                <a:hlinkClick r:id="rId3"/>
              </a:rPr>
              <a:t>rjmorris@alumni.brown.edu</a:t>
            </a:r>
            <a:endParaRPr lang="en-US" kern="0" dirty="0" smtClean="0"/>
          </a:p>
          <a:p>
            <a:endParaRPr lang="en-US" kern="0" dirty="0" smtClean="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32</a:t>
            </a:fld>
            <a:endParaRPr lang="en-US"/>
          </a:p>
        </p:txBody>
      </p:sp>
    </p:spTree>
    <p:extLst>
      <p:ext uri="{BB962C8B-B14F-4D97-AF65-F5344CB8AC3E}">
        <p14:creationId xmlns:p14="http://schemas.microsoft.com/office/powerpoint/2010/main" val="5864176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Relieve the PTO and Bar from having</a:t>
            </a:r>
            <a:r>
              <a:rPr lang="en-US" baseline="0" dirty="0" smtClean="0"/>
              <a:t> to explain </a:t>
            </a:r>
            <a:r>
              <a:rPr lang="en-US" baseline="0" dirty="0" err="1" smtClean="0"/>
              <a:t>that</a:t>
            </a:r>
            <a:r>
              <a:rPr lang="en-US" dirty="0" err="1" smtClean="0"/>
              <a:t>"threshold</a:t>
            </a:r>
            <a:r>
              <a:rPr lang="en-US" dirty="0" smtClean="0"/>
              <a:t> inquiry' was dicta whose mindless perpetuation betrays an embarrassing ignorance of the patent system</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33</a:t>
            </a:fld>
            <a:endParaRPr lang="en-US"/>
          </a:p>
        </p:txBody>
      </p:sp>
    </p:spTree>
    <p:extLst>
      <p:ext uri="{BB962C8B-B14F-4D97-AF65-F5344CB8AC3E}">
        <p14:creationId xmlns:p14="http://schemas.microsoft.com/office/powerpoint/2010/main" val="9072579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means that compact prosecution</a:t>
            </a:r>
            <a:r>
              <a:rPr lang="en-US" baseline="0" dirty="0" smtClean="0"/>
              <a:t> (except for 101) would become reality not just talk</a:t>
            </a:r>
          </a:p>
          <a:p>
            <a:r>
              <a:rPr lang="en-US" baseline="0" dirty="0" smtClean="0"/>
              <a:t>Technological art units will examine 102 103 112.  claims will be narrowed or abandoned.  What's left should be non-abstract and preempting only what the patent system was designed to preempt</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34</a:t>
            </a:fld>
            <a:endParaRPr lang="en-US"/>
          </a:p>
        </p:txBody>
      </p:sp>
    </p:spTree>
    <p:extLst>
      <p:ext uri="{BB962C8B-B14F-4D97-AF65-F5344CB8AC3E}">
        <p14:creationId xmlns:p14="http://schemas.microsoft.com/office/powerpoint/2010/main" val="32085432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buySafe</a:t>
            </a:r>
            <a:r>
              <a:rPr lang="en-US" dirty="0" smtClean="0"/>
              <a:t> v google, fed </a:t>
            </a:r>
            <a:r>
              <a:rPr lang="en-US" dirty="0" err="1" smtClean="0"/>
              <a:t>cir</a:t>
            </a:r>
            <a:r>
              <a:rPr lang="en-US" dirty="0" smtClean="0"/>
              <a:t> (_Taranto,_ Hughes – probably Rader was on the panel????) affirmed grant of a rule 12c motion;</a:t>
            </a:r>
            <a:r>
              <a:rPr lang="en-US" baseline="0" dirty="0" smtClean="0"/>
              <a:t>  loyalty conversion (</a:t>
            </a:r>
            <a:r>
              <a:rPr lang="en-US" baseline="0" dirty="0" err="1" smtClean="0"/>
              <a:t>dist</a:t>
            </a:r>
            <a:r>
              <a:rPr lang="en-US" baseline="0" dirty="0" smtClean="0"/>
              <a:t> </a:t>
            </a:r>
            <a:r>
              <a:rPr lang="en-US" baseline="0" dirty="0" err="1" smtClean="0"/>
              <a:t>ct</a:t>
            </a:r>
            <a:r>
              <a:rPr lang="en-US" baseline="0" dirty="0" smtClean="0"/>
              <a:t> but Bryson sitting by designation), both referenced by judge </a:t>
            </a:r>
            <a:r>
              <a:rPr lang="en-US" baseline="0" dirty="0" err="1" smtClean="0"/>
              <a:t>donato</a:t>
            </a:r>
            <a:r>
              <a:rPr lang="en-US" baseline="0" dirty="0" smtClean="0"/>
              <a:t> in </a:t>
            </a:r>
            <a:r>
              <a:rPr lang="en-US" baseline="0" dirty="0" err="1" smtClean="0"/>
              <a:t>opentext</a:t>
            </a:r>
            <a:endParaRPr lang="en-US" baseline="0" dirty="0" smtClean="0"/>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Re briefing 102-3-12 in 101 defenses:</a:t>
            </a:r>
            <a:r>
              <a:rPr lang="en-US" sz="1200" baseline="0" dirty="0" smtClean="0"/>
              <a:t>  </a:t>
            </a:r>
            <a:r>
              <a:rPr lang="en-US" sz="1200" dirty="0" smtClean="0"/>
              <a:t>support contentions of WURC with citations to prior art and support assertions about ‘pre-emption’ with reference to defects / </a:t>
            </a:r>
            <a:r>
              <a:rPr lang="en-US" sz="1200" dirty="0" err="1" smtClean="0"/>
              <a:t>overbreadth</a:t>
            </a:r>
            <a:r>
              <a:rPr lang="en-US" sz="1200" dirty="0" smtClean="0"/>
              <a:t> in the specification </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35</a:t>
            </a:fld>
            <a:endParaRPr lang="en-US"/>
          </a:p>
        </p:txBody>
      </p:sp>
    </p:spTree>
    <p:extLst>
      <p:ext uri="{BB962C8B-B14F-4D97-AF65-F5344CB8AC3E}">
        <p14:creationId xmlns:p14="http://schemas.microsoft.com/office/powerpoint/2010/main" val="30278781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Threshold inquiry” dates back to </a:t>
            </a:r>
            <a:r>
              <a:rPr lang="en-US" dirty="0" err="1" smtClean="0"/>
              <a:t>flook</a:t>
            </a:r>
            <a:r>
              <a:rPr lang="en-US" dirty="0" smtClean="0"/>
              <a:t>,  it was then picked up in </a:t>
            </a:r>
            <a:r>
              <a:rPr lang="en-US" dirty="0" err="1" smtClean="0"/>
              <a:t>bergy</a:t>
            </a:r>
            <a:r>
              <a:rPr lang="en-US" dirty="0" smtClean="0"/>
              <a:t> and thence to state street and after that in </a:t>
            </a:r>
            <a:r>
              <a:rPr lang="en-US" dirty="0" err="1" smtClean="0"/>
              <a:t>comiskey</a:t>
            </a:r>
            <a:r>
              <a:rPr lang="en-US" dirty="0" smtClean="0"/>
              <a:t> 09 if not also 07.</a:t>
            </a:r>
          </a:p>
          <a:p>
            <a:r>
              <a:rPr lang="en-US" dirty="0" smtClean="0"/>
              <a:t>Does</a:t>
            </a:r>
            <a:r>
              <a:rPr lang="en-US" baseline="0" dirty="0" smtClean="0"/>
              <a:t> all that repetition turn dicta and on peculiar facts into LAW? </a:t>
            </a:r>
          </a:p>
          <a:p>
            <a:endParaRPr lang="en-US" baseline="0" dirty="0" smtClean="0"/>
          </a:p>
          <a:p>
            <a:r>
              <a:rPr lang="en-US" baseline="0" dirty="0" smtClean="0"/>
              <a:t>It was also repeated in </a:t>
            </a:r>
            <a:r>
              <a:rPr lang="en-US" baseline="0" dirty="0" err="1" smtClean="0"/>
              <a:t>bilski</a:t>
            </a:r>
            <a:r>
              <a:rPr lang="en-US" baseline="0" dirty="0" smtClean="0"/>
              <a:t>.  </a:t>
            </a:r>
            <a:r>
              <a:rPr lang="en-US" baseline="0" dirty="0" err="1" smtClean="0"/>
              <a:t>Bilski</a:t>
            </a:r>
            <a:r>
              <a:rPr lang="en-US" baseline="0" dirty="0" smtClean="0"/>
              <a:t> was also a case where the PTO did not – apparently do a prior art search.  See BPAI opinion at http://www.uspto.gov/web/offices/dcom/bpai/its/fd022257.pdf which states "</a:t>
            </a:r>
            <a:r>
              <a:rPr lang="en-US" dirty="0"/>
              <a:t>No references are applied in the rejection. Claims 1-11 stand rejected under 35 U.S.C. 5 101 as being directed to </a:t>
            </a:r>
            <a:r>
              <a:rPr lang="en-US" dirty="0" err="1"/>
              <a:t>nonstatutory</a:t>
            </a:r>
            <a:r>
              <a:rPr lang="en-US" dirty="0"/>
              <a:t> subject matter."   and as with in </a:t>
            </a:r>
            <a:r>
              <a:rPr lang="en-US" dirty="0" err="1"/>
              <a:t>benson</a:t>
            </a:r>
            <a:r>
              <a:rPr lang="en-US" dirty="0"/>
              <a:t> v </a:t>
            </a:r>
            <a:r>
              <a:rPr lang="en-US" dirty="0" err="1"/>
              <a:t>flook</a:t>
            </a:r>
            <a:r>
              <a:rPr lang="en-US" dirty="0"/>
              <a:t>,, applicant did NOT appeal that the PTO had acted improperly in failing to engage in compact prosecution.  Ex Parte </a:t>
            </a:r>
            <a:r>
              <a:rPr lang="en-US" dirty="0" err="1"/>
              <a:t>Bilski</a:t>
            </a:r>
            <a:r>
              <a:rPr lang="en-US" dirty="0"/>
              <a:t>, Appeal No. 2002-2257 Application 08/833,892 (n1).  N1 says: Application for patent filed April 10, 1997, entitled "Energy Risk Management Method,' which claims the priority benefit under 35 U.S.C. 5 119(e) of Provisional Application 60/015,756, filed April 16, 1996.  The Board decision is undated but has a MAILED stamp with the date Sept. 26, 2006.  The </a:t>
            </a:r>
            <a:r>
              <a:rPr lang="en-US" dirty="0" err="1"/>
              <a:t>Bilski</a:t>
            </a:r>
            <a:r>
              <a:rPr lang="en-US" dirty="0"/>
              <a:t> application apparently had gotten lost or misplaced because the decision says "Heard March 8, 2006[n2].  N2 says "The case was previously heard on April 3, 2003 … but no decision was entered."</a:t>
            </a:r>
          </a:p>
          <a:p>
            <a:endParaRPr lang="en-US" dirty="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36</a:t>
            </a:fld>
            <a:endParaRPr lang="en-US"/>
          </a:p>
        </p:txBody>
      </p:sp>
    </p:spTree>
    <p:extLst>
      <p:ext uri="{BB962C8B-B14F-4D97-AF65-F5344CB8AC3E}">
        <p14:creationId xmlns:p14="http://schemas.microsoft.com/office/powerpoint/2010/main" val="33542909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If you believe that granting exclusive rights to inventors for their discoveries DOES promote progress in useful arts, then you should (unless you don't like progress) be happy that  the PTO to issue [valid over the prior art] [fully enabled]patents.  If you don't believe it, you are 326 years too late to complain.</a:t>
            </a:r>
          </a:p>
          <a:p>
            <a:endParaRPr lang="en-US" dirty="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37</a:t>
            </a:fld>
            <a:endParaRPr lang="en-US"/>
          </a:p>
        </p:txBody>
      </p:sp>
    </p:spTree>
    <p:extLst>
      <p:ext uri="{BB962C8B-B14F-4D97-AF65-F5344CB8AC3E}">
        <p14:creationId xmlns:p14="http://schemas.microsoft.com/office/powerpoint/2010/main" val="5107964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260">
              <a:defRPr/>
            </a:pPr>
            <a:r>
              <a:rPr lang="en-US" dirty="0" smtClean="0"/>
              <a:t>That’s a hypothetical search.  Not what the PTO has done.  Maybe even better than what actual litigators have done, in the case of litigated patents.</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38</a:t>
            </a:fld>
            <a:endParaRPr lang="en-US"/>
          </a:p>
        </p:txBody>
      </p:sp>
    </p:spTree>
    <p:extLst>
      <p:ext uri="{BB962C8B-B14F-4D97-AF65-F5344CB8AC3E}">
        <p14:creationId xmlns:p14="http://schemas.microsoft.com/office/powerpoint/2010/main" val="38523206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260">
              <a:defRPr/>
            </a:pPr>
            <a:r>
              <a:rPr lang="en-US" dirty="0" smtClean="0"/>
              <a:t>That’s a hypothetical search.  Not what the PTO has done.  Maybe even better than what actual litigators have done, in the case of litigated patents.</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39</a:t>
            </a:fld>
            <a:endParaRPr lang="en-US"/>
          </a:p>
        </p:txBody>
      </p:sp>
    </p:spTree>
    <p:extLst>
      <p:ext uri="{BB962C8B-B14F-4D97-AF65-F5344CB8AC3E}">
        <p14:creationId xmlns:p14="http://schemas.microsoft.com/office/powerpoint/2010/main" val="218484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F4F5E-048E-447B-A044-B6DF49934BAB}" type="slidenum">
              <a:rPr lang="en-US"/>
              <a:pPr/>
              <a:t>4</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dirty="0" smtClean="0"/>
              <a:t>Background is from </a:t>
            </a:r>
            <a:r>
              <a:rPr lang="en-US" dirty="0" err="1" smtClean="0"/>
              <a:t>apod</a:t>
            </a:r>
            <a:r>
              <a:rPr lang="en-US" dirty="0" smtClean="0"/>
              <a:t> 110820 – the asteroid </a:t>
            </a:r>
            <a:r>
              <a:rPr lang="en-US" dirty="0" err="1" smtClean="0"/>
              <a:t>vesta</a:t>
            </a:r>
            <a:r>
              <a:rPr lang="en-US" dirty="0" smtClean="0"/>
              <a:t>, cropped.</a:t>
            </a:r>
          </a:p>
          <a:p>
            <a:r>
              <a:rPr lang="en-US" dirty="0" smtClean="0"/>
              <a:t>http://apod.nasa.gov/apod/ap110820.html</a:t>
            </a:r>
            <a:endParaRPr lang="en-US" dirty="0"/>
          </a:p>
        </p:txBody>
      </p:sp>
    </p:spTree>
    <p:extLst>
      <p:ext uri="{BB962C8B-B14F-4D97-AF65-F5344CB8AC3E}">
        <p14:creationId xmlns:p14="http://schemas.microsoft.com/office/powerpoint/2010/main" val="22733291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260">
              <a:defRPr/>
            </a:pPr>
            <a:r>
              <a:rPr lang="en-US" dirty="0" smtClean="0"/>
              <a:t>That’s a hypothetical search.  Not what the PTO has done.  Maybe even better than what actual litigators have done, in the case of litigated patents.</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40</a:t>
            </a:fld>
            <a:endParaRPr lang="en-US"/>
          </a:p>
        </p:txBody>
      </p:sp>
    </p:spTree>
    <p:extLst>
      <p:ext uri="{BB962C8B-B14F-4D97-AF65-F5344CB8AC3E}">
        <p14:creationId xmlns:p14="http://schemas.microsoft.com/office/powerpoint/2010/main" val="42423540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41</a:t>
            </a:fld>
            <a:endParaRPr lang="en-US"/>
          </a:p>
        </p:txBody>
      </p:sp>
    </p:spTree>
    <p:extLst>
      <p:ext uri="{BB962C8B-B14F-4D97-AF65-F5344CB8AC3E}">
        <p14:creationId xmlns:p14="http://schemas.microsoft.com/office/powerpoint/2010/main" val="4821157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Benson - Douglas - 11/20/72</a:t>
            </a:r>
          </a:p>
          <a:p>
            <a:r>
              <a:rPr lang="en-US" dirty="0" err="1" smtClean="0"/>
              <a:t>Flook</a:t>
            </a:r>
            <a:r>
              <a:rPr lang="en-US" dirty="0" smtClean="0"/>
              <a:t> - Stevens - 6/22/78</a:t>
            </a:r>
          </a:p>
          <a:p>
            <a:r>
              <a:rPr lang="en-US" dirty="0" err="1" smtClean="0"/>
              <a:t>Chakrabarty</a:t>
            </a:r>
            <a:r>
              <a:rPr lang="en-US" dirty="0" smtClean="0"/>
              <a:t> - Burger - 1/16/80</a:t>
            </a:r>
          </a:p>
          <a:p>
            <a:r>
              <a:rPr lang="en-US" dirty="0" err="1" smtClean="0"/>
              <a:t>Diehr</a:t>
            </a:r>
            <a:r>
              <a:rPr lang="en-US" dirty="0" smtClean="0"/>
              <a:t> - Rehnquist – 3/3/81</a:t>
            </a:r>
          </a:p>
          <a:p>
            <a:r>
              <a:rPr lang="en-US" dirty="0" err="1" smtClean="0"/>
              <a:t>Bilski</a:t>
            </a:r>
            <a:r>
              <a:rPr lang="en-US" dirty="0" smtClean="0"/>
              <a:t> - </a:t>
            </a:r>
            <a:r>
              <a:rPr lang="en-US" dirty="0" smtClean="0">
                <a:solidFill>
                  <a:srgbClr val="009900"/>
                </a:solidFill>
              </a:rPr>
              <a:t>Kennedy </a:t>
            </a:r>
            <a:r>
              <a:rPr lang="en-US" dirty="0" smtClean="0"/>
              <a:t>- 6/28/10</a:t>
            </a:r>
            <a:endParaRPr lang="en-US" dirty="0" smtClean="0">
              <a:solidFill>
                <a:srgbClr val="009900"/>
              </a:solidFill>
            </a:endParaRPr>
          </a:p>
          <a:p>
            <a:r>
              <a:rPr lang="en-US" dirty="0" smtClean="0"/>
              <a:t>Mayo - Breyer - 3/20/12</a:t>
            </a:r>
            <a:endParaRPr lang="en-US" sz="1400" dirty="0"/>
          </a:p>
          <a:p>
            <a:r>
              <a:rPr lang="en-US" dirty="0" smtClean="0"/>
              <a:t>Myriad - </a:t>
            </a:r>
            <a:r>
              <a:rPr lang="en-US" dirty="0" smtClean="0">
                <a:solidFill>
                  <a:srgbClr val="C00000"/>
                </a:solidFill>
              </a:rPr>
              <a:t>Thomas</a:t>
            </a:r>
            <a:r>
              <a:rPr lang="en-US" dirty="0" smtClean="0"/>
              <a:t> - 6/13/13</a:t>
            </a:r>
            <a:endParaRPr lang="en-US" dirty="0" smtClean="0">
              <a:solidFill>
                <a:srgbClr val="C00000"/>
              </a:solidFill>
            </a:endParaRPr>
          </a:p>
          <a:p>
            <a:r>
              <a:rPr lang="en-US" dirty="0" smtClean="0"/>
              <a:t>Alice - </a:t>
            </a:r>
            <a:r>
              <a:rPr lang="en-US" dirty="0" smtClean="0">
                <a:solidFill>
                  <a:srgbClr val="C00000"/>
                </a:solidFill>
              </a:rPr>
              <a:t>Thomas</a:t>
            </a:r>
            <a:r>
              <a:rPr lang="en-US" dirty="0" smtClean="0"/>
              <a:t> - 6/19/14</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42</a:t>
            </a:fld>
            <a:endParaRPr lang="en-US"/>
          </a:p>
        </p:txBody>
      </p:sp>
    </p:spTree>
    <p:extLst>
      <p:ext uri="{BB962C8B-B14F-4D97-AF65-F5344CB8AC3E}">
        <p14:creationId xmlns:p14="http://schemas.microsoft.com/office/powerpoint/2010/main" val="24792063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Bilski</a:t>
            </a:r>
            <a:r>
              <a:rPr lang="en-US" dirty="0" smtClean="0"/>
              <a:t> at 3225: "The § 101 patent-eligibility inquiry is only a threshold test." Kennedy then tips his hat to 102-103-112.  Mayer decides that this statement ENDORSES '101 first.'</a:t>
            </a:r>
            <a:r>
              <a:rPr lang="en-US" baseline="0" dirty="0" smtClean="0"/>
              <a:t>  In </a:t>
            </a:r>
            <a:r>
              <a:rPr lang="en-US" baseline="0" dirty="0" err="1" smtClean="0"/>
              <a:t>Bilski</a:t>
            </a:r>
            <a:r>
              <a:rPr lang="en-US" baseline="0" dirty="0" smtClean="0"/>
              <a:t>,  as in </a:t>
            </a:r>
            <a:r>
              <a:rPr lang="en-US" baseline="0" dirty="0" err="1" smtClean="0"/>
              <a:t>Flook</a:t>
            </a:r>
            <a:r>
              <a:rPr lang="en-US" baseline="0" dirty="0" smtClean="0"/>
              <a:t>, the PTO NEVER DID a prior art search.  They just punted using 101 to dump the patent.  </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PTO never briefed whether doing 101 before claims are in </a:t>
            </a:r>
            <a:r>
              <a:rPr lang="en-US" dirty="0" err="1" smtClean="0"/>
              <a:t>condtion</a:t>
            </a:r>
            <a:r>
              <a:rPr lang="en-US" dirty="0" smtClean="0"/>
              <a:t> for allowance wastes precious resources of the government and the applicants.   (Its brief in Mayo argued for 102-103-112 but did not address EFFICIENCY or RESOURCES or how claims are NARRWED</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43</a:t>
            </a:fld>
            <a:endParaRPr lang="en-US"/>
          </a:p>
        </p:txBody>
      </p:sp>
    </p:spTree>
    <p:extLst>
      <p:ext uri="{BB962C8B-B14F-4D97-AF65-F5344CB8AC3E}">
        <p14:creationId xmlns:p14="http://schemas.microsoft.com/office/powerpoint/2010/main" val="12676961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6D14E5-D2D7-4444-A861-9FE94207FBD5}" type="slidenum">
              <a:rPr lang="en-US" smtClean="0"/>
              <a:pPr/>
              <a:t>44</a:t>
            </a:fld>
            <a:endParaRPr lang="en-US"/>
          </a:p>
        </p:txBody>
      </p:sp>
    </p:spTree>
    <p:extLst>
      <p:ext uri="{BB962C8B-B14F-4D97-AF65-F5344CB8AC3E}">
        <p14:creationId xmlns:p14="http://schemas.microsoft.com/office/powerpoint/2010/main" val="11297584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habeas corpus and prisoner's suits, 6+2</a:t>
            </a:r>
            <a:r>
              <a:rPr lang="en-US" baseline="0" dirty="0" smtClean="0"/>
              <a:t> to 1. Breyer for </a:t>
            </a:r>
            <a:r>
              <a:rPr lang="en-US" baseline="0" dirty="0" err="1" smtClean="0"/>
              <a:t>maj</a:t>
            </a:r>
            <a:r>
              <a:rPr lang="en-US" baseline="0" dirty="0" smtClean="0"/>
              <a:t>, Kennedy the lone dissent!</a:t>
            </a:r>
          </a:p>
          <a:p>
            <a:r>
              <a:rPr lang="en-US" b="1" dirty="0" smtClean="0"/>
              <a:t>WILKINSON, DIRECTOR, OHIO DEPARTMENT OF REHABILITATION AND CORRECTION, ET AL.</a:t>
            </a:r>
            <a:r>
              <a:rPr lang="en-US" b="1" baseline="0" dirty="0" smtClean="0"/>
              <a:t> </a:t>
            </a:r>
            <a:r>
              <a:rPr lang="en-US" b="1" dirty="0" smtClean="0"/>
              <a:t>v. DOTSON ET AL. </a:t>
            </a:r>
            <a:r>
              <a:rPr lang="en-US" dirty="0" smtClean="0">
                <a:hlinkClick r:id="rId3"/>
              </a:rPr>
              <a:t>No. 03-287.</a:t>
            </a:r>
            <a:r>
              <a:rPr lang="en-US" dirty="0" smtClean="0"/>
              <a:t> </a:t>
            </a:r>
            <a:r>
              <a:rPr lang="en-US" b="1" dirty="0"/>
              <a:t>Supreme Court</a:t>
            </a:r>
            <a:r>
              <a:rPr lang="en-US" b="1" dirty="0" smtClean="0"/>
              <a:t> of United States. 544</a:t>
            </a:r>
            <a:r>
              <a:rPr lang="en-US" b="1" baseline="0" dirty="0" smtClean="0"/>
              <a:t> US 74</a:t>
            </a:r>
            <a:endParaRPr lang="en-US" dirty="0" smtClean="0"/>
          </a:p>
          <a:p>
            <a:r>
              <a:rPr lang="en-US" dirty="0" smtClean="0"/>
              <a:t>Argued December 6, 2004. Decided March 7, 2005. CERTIORARI TO THE UNITED STATES COURT OF APPEALS FOR THE SIXTH CIRCUIT. </a:t>
            </a:r>
            <a:r>
              <a:rPr lang="en-US" dirty="0" smtClean="0">
                <a:hlinkClick r:id="rId4"/>
              </a:rPr>
              <a:t>75*75</a:t>
            </a:r>
            <a:r>
              <a:rPr lang="en-US" dirty="0" smtClean="0"/>
              <a:t> BREYER, J., delivered the opinion of the Court, in which REHNQUIST, C. J., and STEVENS, O'CONNOR, SCALIA, SOUTER, THOMAS, and GINSBURG, JJ., joined. SCALIA, J., filed a concurring opinion, in which THOMAS, J., joined, </a:t>
            </a:r>
            <a:r>
              <a:rPr lang="en-US" i="1" dirty="0" smtClean="0"/>
              <a:t>post,</a:t>
            </a:r>
            <a:r>
              <a:rPr lang="en-US" dirty="0" smtClean="0"/>
              <a:t> p. 85. KENNEDY, J., filed a dissenting opinion, </a:t>
            </a:r>
            <a:r>
              <a:rPr lang="en-US" i="1" dirty="0" smtClean="0"/>
              <a:t>post,</a:t>
            </a:r>
            <a:r>
              <a:rPr lang="en-US" dirty="0" smtClean="0"/>
              <a:t> p. 88.</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45</a:t>
            </a:fld>
            <a:endParaRPr lang="en-US"/>
          </a:p>
        </p:txBody>
      </p:sp>
    </p:spTree>
    <p:extLst>
      <p:ext uri="{BB962C8B-B14F-4D97-AF65-F5344CB8AC3E}">
        <p14:creationId xmlns:p14="http://schemas.microsoft.com/office/powerpoint/2010/main" val="21163314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260">
              <a:defRPr/>
            </a:pPr>
            <a:r>
              <a:rPr lang="en-US" dirty="0" smtClean="0"/>
              <a:t>Patents</a:t>
            </a:r>
            <a:r>
              <a:rPr lang="en-US" baseline="0" dirty="0" smtClean="0"/>
              <a:t> in suit in MYRIAD:  15?   SDNY and Sup Ct always only writes '282 for the representative patent.  It's 5,747,282.  Interestingly, a search of the </a:t>
            </a:r>
            <a:r>
              <a:rPr lang="en-US" baseline="0" dirty="0" err="1" smtClean="0"/>
              <a:t>pto</a:t>
            </a:r>
            <a:r>
              <a:rPr lang="en-US" baseline="0" dirty="0" smtClean="0"/>
              <a:t> database for 'an/myriad and brca1 does NOT net that patent.  The Fed Cir decision has the full patent number and the PTO has the patent if you put in the number.</a:t>
            </a:r>
          </a:p>
          <a:p>
            <a:pPr defTabSz="929260">
              <a:defRPr/>
            </a:pPr>
            <a:endParaRPr lang="en-US" baseline="0" dirty="0" smtClean="0"/>
          </a:p>
          <a:p>
            <a:pPr defTabSz="929260">
              <a:defRPr/>
            </a:pPr>
            <a:r>
              <a:rPr lang="en-US" baseline="0" dirty="0" smtClean="0"/>
              <a:t>Ideas about N:  'crowded art' is a key concept.  How many patents with claims to isolated DNA existed at the time Myriad applied?  In peer-reviewed journals, how many different mutations had been '</a:t>
            </a:r>
            <a:r>
              <a:rPr lang="en-US" baseline="0" dirty="0" err="1" smtClean="0"/>
              <a:t>un'covered</a:t>
            </a:r>
            <a:r>
              <a:rPr lang="en-US" baseline="0" dirty="0" smtClean="0"/>
              <a:t> that were associated with diseases and their DNA isolated?  Enough to say 'ENOUGH"?</a:t>
            </a:r>
          </a:p>
          <a:p>
            <a:pPr defTabSz="929260">
              <a:defRPr/>
            </a:pPr>
            <a:r>
              <a:rPr lang="en-US" baseline="0" dirty="0" smtClean="0"/>
              <a:t>The HOA-TA is key!  </a:t>
            </a:r>
            <a:endParaRPr lang="en-US" dirty="0" smtClean="0"/>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46</a:t>
            </a:fld>
            <a:endParaRPr lang="en-US"/>
          </a:p>
        </p:txBody>
      </p:sp>
    </p:spTree>
    <p:extLst>
      <p:ext uri="{BB962C8B-B14F-4D97-AF65-F5344CB8AC3E}">
        <p14:creationId xmlns:p14="http://schemas.microsoft.com/office/powerpoint/2010/main" val="108018740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101's vital role — a role that sections 103 and 112 "are not equipped" to take on, </a:t>
            </a:r>
            <a:r>
              <a:rPr lang="en-US" i="1" dirty="0" smtClean="0">
                <a:hlinkClick r:id="rId3"/>
              </a:rPr>
              <a:t>Mayo,</a:t>
            </a:r>
            <a:r>
              <a:rPr lang="en-US" dirty="0" smtClean="0">
                <a:hlinkClick r:id="rId3"/>
              </a:rPr>
              <a:t> 132 </a:t>
            </a:r>
            <a:r>
              <a:rPr lang="en-US" dirty="0" err="1" smtClean="0">
                <a:hlinkClick r:id="rId3"/>
              </a:rPr>
              <a:t>S.Ct</a:t>
            </a:r>
            <a:r>
              <a:rPr lang="en-US" dirty="0" smtClean="0">
                <a:hlinkClick r:id="rId3"/>
              </a:rPr>
              <a:t>. at 1304</a:t>
            </a:r>
            <a:r>
              <a:rPr lang="en-US" dirty="0" smtClean="0"/>
              <a:t> — is to cure systemic constitutional infirmities by eradicating those patents which stifle technological progress and unjustifiably impede the free flow of ideas and information. – Mayer </a:t>
            </a:r>
            <a:r>
              <a:rPr lang="en-US" dirty="0" err="1" smtClean="0"/>
              <a:t>diss.conc</a:t>
            </a:r>
            <a:r>
              <a:rPr lang="en-US" dirty="0" smtClean="0"/>
              <a:t> in </a:t>
            </a:r>
            <a:r>
              <a:rPr lang="en-US" dirty="0" err="1" smtClean="0"/>
              <a:t>ultramercial</a:t>
            </a:r>
            <a:r>
              <a:rPr lang="en-US" dirty="0" smtClean="0"/>
              <a:t> v </a:t>
            </a:r>
            <a:r>
              <a:rPr lang="en-US" dirty="0" err="1" smtClean="0"/>
              <a:t>hulu</a:t>
            </a:r>
            <a:r>
              <a:rPr lang="en-US" dirty="0" smtClean="0"/>
              <a:t>.  </a:t>
            </a:r>
          </a:p>
          <a:p>
            <a:endParaRPr lang="en-US" dirty="0" smtClean="0"/>
          </a:p>
          <a:p>
            <a:r>
              <a:rPr lang="en-US" sz="1200" dirty="0" smtClean="0"/>
              <a:t>TEND TO IMPEDE:</a:t>
            </a:r>
            <a:r>
              <a:rPr lang="en-US" sz="1200" baseline="0" dirty="0" smtClean="0"/>
              <a:t>  </a:t>
            </a:r>
          </a:p>
          <a:p>
            <a:r>
              <a:rPr lang="en-US" sz="1200" dirty="0" smtClean="0"/>
              <a:t>Paul </a:t>
            </a:r>
            <a:r>
              <a:rPr lang="en-US" sz="1200" dirty="0" err="1" smtClean="0"/>
              <a:t>Belleflamme</a:t>
            </a:r>
            <a:r>
              <a:rPr lang="en-US" sz="1200" dirty="0" smtClean="0"/>
              <a:t> </a:t>
            </a:r>
            <a:r>
              <a:rPr lang="en-US" sz="1200" dirty="0" smtClean="0">
                <a:hlinkClick r:id="rId4"/>
              </a:rPr>
              <a:t>"How Efficient is the Patent System? A General Appraisal and an Application to the Pharmaceutical Sector"</a:t>
            </a:r>
            <a:r>
              <a:rPr lang="en-US" sz="1200" dirty="0" smtClean="0"/>
              <a:t> (pdf p. 1 of 20), Chapter 10 of </a:t>
            </a:r>
            <a:r>
              <a:rPr lang="en-US" sz="1200" cap="small" dirty="0" smtClean="0"/>
              <a:t>Intellectual Property and Theories of Justice </a:t>
            </a:r>
            <a:r>
              <a:rPr lang="en-US" sz="1200" dirty="0" smtClean="0"/>
              <a:t>(2008)</a:t>
            </a:r>
          </a:p>
          <a:p>
            <a:r>
              <a:rPr lang="en-US" sz="1200" dirty="0" smtClean="0"/>
              <a:t>is the earliest source I can find for "tend to impede innovation" and he admits there's no hard evidence on this assertion either way.</a:t>
            </a:r>
          </a:p>
          <a:p>
            <a:endParaRPr lang="en-US" sz="1200" dirty="0" smtClean="0"/>
          </a:p>
          <a:p>
            <a:r>
              <a:rPr lang="en-US" sz="1200" dirty="0" smtClean="0"/>
              <a:t>Not those exact words, but that concept –and same conclusion about evidence Leveque and Meniere, December 2006 http://papers.ssrn.com/sol3/papers.cfm?abstract_id=958830</a:t>
            </a:r>
          </a:p>
          <a:p>
            <a:endParaRPr lang="en-US" dirty="0" smtClean="0"/>
          </a:p>
          <a:p>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MAYER alone</a:t>
            </a:r>
            <a:r>
              <a:rPr lang="en-US" baseline="0" dirty="0" smtClean="0"/>
              <a:t> first or later quoting</a:t>
            </a:r>
            <a:r>
              <a:rPr lang="en-US" dirty="0" smtClean="0"/>
              <a:t> </a:t>
            </a:r>
            <a:r>
              <a:rPr lang="en-US" baseline="0" dirty="0" smtClean="0"/>
              <a:t>BREYER did the same in MAYO…</a:t>
            </a:r>
          </a:p>
          <a:p>
            <a:r>
              <a:rPr lang="en-US" dirty="0" smtClean="0"/>
              <a:t>also mentions ‘anything</a:t>
            </a:r>
            <a:r>
              <a:rPr lang="en-US" baseline="0" dirty="0" smtClean="0"/>
              <a:t> under the sun’ in the legis. Hist. and  then claims  to quote ‘the full statement:</a:t>
            </a:r>
          </a:p>
          <a:p>
            <a:r>
              <a:rPr lang="en-US" baseline="0" dirty="0" smtClean="0"/>
              <a:t>“</a:t>
            </a:r>
            <a:r>
              <a:rPr lang="en-US" dirty="0" smtClean="0"/>
              <a:t>Those who support a "coarse filter" approach to section 101 often argue that the Act's legislative history demonstrates that Congress intended statutory subject matter to "include </a:t>
            </a:r>
            <a:r>
              <a:rPr lang="en-US" b="1" dirty="0"/>
              <a:t>anything under the sun</a:t>
            </a:r>
            <a:r>
              <a:rPr lang="en-US" dirty="0" smtClean="0"/>
              <a:t> that is made by man." </a:t>
            </a:r>
            <a:r>
              <a:rPr lang="en-US" i="1" dirty="0" smtClean="0"/>
              <a:t>See, e.g., </a:t>
            </a:r>
            <a:r>
              <a:rPr lang="en-US" i="1" dirty="0" smtClean="0">
                <a:hlinkClick r:id="rId5"/>
              </a:rPr>
              <a:t>AT &amp; T Corp. v. Excel </a:t>
            </a:r>
            <a:r>
              <a:rPr lang="en-US" i="1" dirty="0" err="1" smtClean="0">
                <a:hlinkClick r:id="rId5"/>
              </a:rPr>
              <a:t>Commc'ns</a:t>
            </a:r>
            <a:r>
              <a:rPr lang="en-US" i="1" dirty="0" smtClean="0">
                <a:hlinkClick r:id="rId5"/>
              </a:rPr>
              <a:t>, Inc.,</a:t>
            </a:r>
            <a:r>
              <a:rPr lang="en-US" dirty="0" smtClean="0">
                <a:hlinkClick r:id="rId5"/>
              </a:rPr>
              <a:t> 172 F.3d 1352, 1355 (Fed.Cir.1999)</a:t>
            </a:r>
            <a:r>
              <a:rPr lang="en-US" dirty="0" smtClean="0"/>
              <a:t>. Read in context, however, the legislative history says no such thing. </a:t>
            </a:r>
            <a:r>
              <a:rPr lang="en-US" i="1" dirty="0" smtClean="0"/>
              <a:t>See </a:t>
            </a:r>
            <a:r>
              <a:rPr lang="en-US" i="1" dirty="0" smtClean="0">
                <a:hlinkClick r:id="rId3"/>
              </a:rPr>
              <a:t>Mayo,</a:t>
            </a:r>
            <a:r>
              <a:rPr lang="en-US" dirty="0" smtClean="0">
                <a:hlinkClick r:id="rId3"/>
              </a:rPr>
              <a:t> 132 </a:t>
            </a:r>
            <a:r>
              <a:rPr lang="en-US" dirty="0" err="1" smtClean="0">
                <a:hlinkClick r:id="rId3"/>
              </a:rPr>
              <a:t>S.Ct</a:t>
            </a:r>
            <a:r>
              <a:rPr lang="en-US" dirty="0" smtClean="0">
                <a:hlinkClick r:id="rId3"/>
              </a:rPr>
              <a:t>. at 1303-04</a:t>
            </a:r>
            <a:r>
              <a:rPr lang="en-US" dirty="0" smtClean="0"/>
              <a:t>. The full statement from the committee report reads: "A person may have `invented' a machine or a manufacture, which may include </a:t>
            </a:r>
            <a:r>
              <a:rPr lang="en-US" b="1" dirty="0"/>
              <a:t>anything under the sun</a:t>
            </a:r>
            <a:r>
              <a:rPr lang="en-US" dirty="0" smtClean="0"/>
              <a:t> that is made by man, </a:t>
            </a:r>
            <a:r>
              <a:rPr lang="en-US" i="1" dirty="0" smtClean="0"/>
              <a:t>but it is not necessarily patentable under section 101 unless the conditions of the title are fulfilled.</a:t>
            </a:r>
            <a:r>
              <a:rPr lang="en-US" dirty="0" smtClean="0"/>
              <a:t>" </a:t>
            </a:r>
            <a:r>
              <a:rPr lang="en-US" dirty="0" err="1" smtClean="0"/>
              <a:t>H.R.Rep</a:t>
            </a:r>
            <a:r>
              <a:rPr lang="en-US" dirty="0" smtClean="0"/>
              <a:t>. No. 1923, 82d Cong., 2d Sess., at 6 (1952), 1952 U.S.C.C.A.N. 2394, 2399 (emphasis added). Thus, far from supporting an expansive approach to section 101, the relevant legislative history makes clear that while a person may have "invented" something under the sun, it does not qualify for patent protection unless the Patent Act's statutory requirements have been satisfied.”  </a:t>
            </a:r>
          </a:p>
          <a:p>
            <a:r>
              <a:rPr lang="en-US" dirty="0" smtClean="0"/>
              <a:t>SOMEBODY</a:t>
            </a:r>
            <a:r>
              <a:rPr lang="en-US" baseline="0" dirty="0" smtClean="0"/>
              <a:t> PLEASE TELL HIM THAT ‘the conditions of this title are fulfilled’ does NOT mean that 101 itself has conditions but that THE REST OF THE TITLE does.  It does.  And 101 itself refers to them  Those are what protect us against patents being improvidently granted – at least in theory.</a:t>
            </a:r>
          </a:p>
          <a:p>
            <a:endParaRPr lang="en-US" baseline="0" dirty="0" smtClean="0"/>
          </a:p>
          <a:p>
            <a:r>
              <a:rPr lang="en-US" baseline="0" dirty="0" smtClean="0"/>
              <a:t>Also – I think Judge Rich – who wrote that legislative history – said what it meant, possibly in </a:t>
            </a:r>
            <a:r>
              <a:rPr lang="en-US" baseline="0" dirty="0" err="1" smtClean="0"/>
              <a:t>Alappat</a:t>
            </a:r>
            <a:r>
              <a:rPr lang="en-US" baseline="0" dirty="0" smtClean="0"/>
              <a:t> or State St.  </a:t>
            </a:r>
          </a:p>
          <a:p>
            <a:endParaRPr lang="en-US" baseline="0" dirty="0" smtClean="0"/>
          </a:p>
          <a:p>
            <a:r>
              <a:rPr lang="en-US" baseline="0" dirty="0" smtClean="0"/>
              <a:t>Re data collection by economists that ask 'innovators' if they think patents stifle or encourage innovation.  Why not do the HW, and ask "You have a $-M litigation budget and 80% is spent on defense [or assertion, as the case may be].  Do you think patents impede/promote innovation?"  That would be the way to see whether answers and $$ are aligned.</a:t>
            </a:r>
          </a:p>
          <a:p>
            <a:endParaRPr lang="en-US" baseline="0" dirty="0" smtClean="0"/>
          </a:p>
          <a:p>
            <a:r>
              <a:rPr lang="en-US" baseline="0" dirty="0" smtClean="0"/>
              <a:t>From The Daughter of Time by Josephine </a:t>
            </a:r>
            <a:r>
              <a:rPr lang="en-US" baseline="0" dirty="0" err="1" smtClean="0"/>
              <a:t>Tey</a:t>
            </a:r>
            <a:r>
              <a:rPr lang="en-US" baseline="0" dirty="0" smtClean="0"/>
              <a:t> -Richard III didn't do it: available at http://gutenberg.net.au/ebooks09/0900271.txt I guess because </a:t>
            </a:r>
            <a:r>
              <a:rPr lang="en-US" baseline="0" dirty="0" err="1" smtClean="0"/>
              <a:t>tey</a:t>
            </a:r>
            <a:r>
              <a:rPr lang="en-US" baseline="0" dirty="0" smtClean="0"/>
              <a:t> didn't copyright in Australia?!</a:t>
            </a:r>
          </a:p>
          <a:p>
            <a:r>
              <a:rPr lang="en-US" dirty="0" smtClean="0"/>
              <a:t>"…Truth isn't in accounts but in account books.' 'A neat phrase,' Grant said, complimentary. 'Does it mean anything?' 'It means everything. The real history is written in forms not meant as history. In Wardrobe accounts, in Privy Purse expenses, in personal letters, in estate books. If someone, say, insists that Lady </a:t>
            </a:r>
            <a:r>
              <a:rPr lang="en-US" dirty="0" err="1" smtClean="0"/>
              <a:t>Whoosit</a:t>
            </a:r>
            <a:r>
              <a:rPr lang="en-US" dirty="0" smtClean="0"/>
              <a:t> never had a child, and you find in the account book the entry: "For the son born to my lady on </a:t>
            </a:r>
            <a:r>
              <a:rPr lang="en-US" dirty="0" err="1" smtClean="0"/>
              <a:t>Michaelmas</a:t>
            </a:r>
            <a:r>
              <a:rPr lang="en-US" dirty="0" smtClean="0"/>
              <a:t> eve: five yards of blue ribbon, </a:t>
            </a:r>
            <a:r>
              <a:rPr lang="en-US" dirty="0" err="1" smtClean="0"/>
              <a:t>fourpence</a:t>
            </a:r>
            <a:r>
              <a:rPr lang="en-US" dirty="0" smtClean="0"/>
              <a:t> halfpenny" it's a reasonably fair deduction that my lady had a son on </a:t>
            </a:r>
            <a:r>
              <a:rPr lang="en-US" dirty="0" err="1" smtClean="0"/>
              <a:t>Michaelmas</a:t>
            </a:r>
            <a:r>
              <a:rPr lang="en-US" dirty="0" smtClean="0"/>
              <a:t> eve.'</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47</a:t>
            </a:fld>
            <a:endParaRPr lang="en-US"/>
          </a:p>
        </p:txBody>
      </p:sp>
    </p:spTree>
    <p:extLst>
      <p:ext uri="{BB962C8B-B14F-4D97-AF65-F5344CB8AC3E}">
        <p14:creationId xmlns:p14="http://schemas.microsoft.com/office/powerpoint/2010/main" val="942747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101's vital role — a role that sections 103 and 112 "are not equipped" to take on, </a:t>
            </a:r>
            <a:r>
              <a:rPr lang="en-US" i="1" dirty="0" smtClean="0">
                <a:hlinkClick r:id="rId3"/>
              </a:rPr>
              <a:t>Mayo,</a:t>
            </a:r>
            <a:r>
              <a:rPr lang="en-US" dirty="0" smtClean="0">
                <a:hlinkClick r:id="rId3"/>
              </a:rPr>
              <a:t> 132 </a:t>
            </a:r>
            <a:r>
              <a:rPr lang="en-US" dirty="0" err="1" smtClean="0">
                <a:hlinkClick r:id="rId3"/>
              </a:rPr>
              <a:t>S.Ct</a:t>
            </a:r>
            <a:r>
              <a:rPr lang="en-US" dirty="0" smtClean="0">
                <a:hlinkClick r:id="rId3"/>
              </a:rPr>
              <a:t>. at 1304</a:t>
            </a:r>
            <a:r>
              <a:rPr lang="en-US" dirty="0" smtClean="0"/>
              <a:t> — is to cure systemic constitutional infirmities by eradicating those patents which stifle technological progress and unjustifiably impede the free flow of ideas and information. – Mayer </a:t>
            </a:r>
            <a:r>
              <a:rPr lang="en-US" dirty="0" err="1" smtClean="0"/>
              <a:t>diss.conc</a:t>
            </a:r>
            <a:r>
              <a:rPr lang="en-US" dirty="0" smtClean="0"/>
              <a:t> in </a:t>
            </a:r>
            <a:r>
              <a:rPr lang="en-US" dirty="0" err="1" smtClean="0"/>
              <a:t>ultramercial</a:t>
            </a:r>
            <a:r>
              <a:rPr lang="en-US" dirty="0" smtClean="0"/>
              <a:t> v </a:t>
            </a:r>
            <a:r>
              <a:rPr lang="en-US" dirty="0" err="1" smtClean="0"/>
              <a:t>hulu</a:t>
            </a:r>
            <a:r>
              <a:rPr lang="en-US" dirty="0" smtClean="0"/>
              <a:t>.  He also mentions ‘anything</a:t>
            </a:r>
            <a:r>
              <a:rPr lang="en-US" baseline="0" dirty="0" smtClean="0"/>
              <a:t> under the sun’ and quotes ‘the full statement </a:t>
            </a:r>
          </a:p>
          <a:p>
            <a:r>
              <a:rPr lang="en-US" baseline="0" dirty="0" smtClean="0"/>
              <a:t>“</a:t>
            </a:r>
            <a:r>
              <a:rPr lang="en-US" dirty="0" smtClean="0"/>
              <a:t>Those who support a "coarse filter" approach to section 101 often argue that the Act's legislative history demonstrates that Congress intended statutory subject matter to "include </a:t>
            </a:r>
            <a:r>
              <a:rPr lang="en-US" b="1" dirty="0"/>
              <a:t>anything under the sun</a:t>
            </a:r>
            <a:r>
              <a:rPr lang="en-US" dirty="0" smtClean="0"/>
              <a:t> that is made by man." </a:t>
            </a:r>
            <a:r>
              <a:rPr lang="en-US" i="1" dirty="0" smtClean="0"/>
              <a:t>See, e.g., </a:t>
            </a:r>
            <a:r>
              <a:rPr lang="en-US" i="1" dirty="0" smtClean="0">
                <a:hlinkClick r:id="rId4"/>
              </a:rPr>
              <a:t>AT &amp; T Corp. v. Excel </a:t>
            </a:r>
            <a:r>
              <a:rPr lang="en-US" i="1" dirty="0" err="1" smtClean="0">
                <a:hlinkClick r:id="rId4"/>
              </a:rPr>
              <a:t>Commc'ns</a:t>
            </a:r>
            <a:r>
              <a:rPr lang="en-US" i="1" dirty="0" smtClean="0">
                <a:hlinkClick r:id="rId4"/>
              </a:rPr>
              <a:t>, Inc.,</a:t>
            </a:r>
            <a:r>
              <a:rPr lang="en-US" dirty="0" smtClean="0">
                <a:hlinkClick r:id="rId4"/>
              </a:rPr>
              <a:t> 172 F.3d 1352, 1355 (Fed.Cir.1999)</a:t>
            </a:r>
            <a:r>
              <a:rPr lang="en-US" dirty="0" smtClean="0"/>
              <a:t>. Read in context, however, the legislative history says no such thing. </a:t>
            </a:r>
            <a:r>
              <a:rPr lang="en-US" i="1" dirty="0" smtClean="0"/>
              <a:t>See </a:t>
            </a:r>
            <a:r>
              <a:rPr lang="en-US" i="1" dirty="0" smtClean="0">
                <a:hlinkClick r:id="rId3"/>
              </a:rPr>
              <a:t>Mayo,</a:t>
            </a:r>
            <a:r>
              <a:rPr lang="en-US" dirty="0" smtClean="0">
                <a:hlinkClick r:id="rId3"/>
              </a:rPr>
              <a:t> 132 </a:t>
            </a:r>
            <a:r>
              <a:rPr lang="en-US" dirty="0" err="1" smtClean="0">
                <a:hlinkClick r:id="rId3"/>
              </a:rPr>
              <a:t>S.Ct</a:t>
            </a:r>
            <a:r>
              <a:rPr lang="en-US" dirty="0" smtClean="0">
                <a:hlinkClick r:id="rId3"/>
              </a:rPr>
              <a:t>. at 1303-04</a:t>
            </a:r>
            <a:r>
              <a:rPr lang="en-US" dirty="0" smtClean="0"/>
              <a:t>. The full statement from the committee report reads: "A person may have `invented' a machine or a manufacture, which may include </a:t>
            </a:r>
            <a:r>
              <a:rPr lang="en-US" b="1" dirty="0"/>
              <a:t>anything under the sun</a:t>
            </a:r>
            <a:r>
              <a:rPr lang="en-US" dirty="0" smtClean="0"/>
              <a:t> that is made by man, </a:t>
            </a:r>
            <a:r>
              <a:rPr lang="en-US" i="1" dirty="0" smtClean="0"/>
              <a:t>but it is not necessarily patentable under section 101 unless the conditions of the title are fulfilled.</a:t>
            </a:r>
            <a:r>
              <a:rPr lang="en-US" dirty="0" smtClean="0"/>
              <a:t>" </a:t>
            </a:r>
            <a:r>
              <a:rPr lang="en-US" dirty="0" err="1" smtClean="0"/>
              <a:t>H.R.Rep</a:t>
            </a:r>
            <a:r>
              <a:rPr lang="en-US" dirty="0" smtClean="0"/>
              <a:t>. No. 1923, 82d Cong., 2d Sess., at 6 (1952), 1952 U.S.C.C.A.N. 2394, 2399 (emphasis added). Thus, far from supporting an expansive approach to section 101, the relevant legislative history makes clear that while a person may have "invented" something under the sun, it does not qualify for patent protection unless the Patent Act's statutory requirements have been satisfied.”  SOMEBODY</a:t>
            </a:r>
            <a:r>
              <a:rPr lang="en-US" baseline="0" dirty="0" smtClean="0"/>
              <a:t> PLEASE TELL HIM THAT ‘the </a:t>
            </a:r>
            <a:r>
              <a:rPr lang="en-US" baseline="0" dirty="0" err="1" smtClean="0"/>
              <a:t>conditons</a:t>
            </a:r>
            <a:r>
              <a:rPr lang="en-US" baseline="0" dirty="0" smtClean="0"/>
              <a:t> of this title </a:t>
            </a:r>
            <a:r>
              <a:rPr lang="en-US" baseline="0" dirty="0" err="1" smtClean="0"/>
              <a:t>eare</a:t>
            </a:r>
            <a:r>
              <a:rPr lang="en-US" baseline="0" dirty="0" smtClean="0"/>
              <a:t> fulfilled’ does NOT mean that 101 itself has conditions but that THE REST OF THE TITLE does.  It does.  Those are what protect us. </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48</a:t>
            </a:fld>
            <a:endParaRPr lang="en-US"/>
          </a:p>
        </p:txBody>
      </p:sp>
    </p:spTree>
    <p:extLst>
      <p:ext uri="{BB962C8B-B14F-4D97-AF65-F5344CB8AC3E}">
        <p14:creationId xmlns:p14="http://schemas.microsoft.com/office/powerpoint/2010/main" val="37947200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CCPA, all In re:</a:t>
            </a:r>
            <a:r>
              <a:rPr lang="en-US" baseline="0" dirty="0" smtClean="0"/>
              <a:t>  </a:t>
            </a:r>
            <a:r>
              <a:rPr lang="en-US" dirty="0" smtClean="0"/>
              <a:t>Freeman 1978 Walter 1980 Abele 1982</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49</a:t>
            </a:fld>
            <a:endParaRPr lang="en-US"/>
          </a:p>
        </p:txBody>
      </p:sp>
    </p:spTree>
    <p:extLst>
      <p:ext uri="{BB962C8B-B14F-4D97-AF65-F5344CB8AC3E}">
        <p14:creationId xmlns:p14="http://schemas.microsoft.com/office/powerpoint/2010/main" val="4050226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former</a:t>
            </a:r>
            <a:r>
              <a:rPr lang="en-US" baseline="0" dirty="0" smtClean="0"/>
              <a:t> students will tell you that in class they were always assigned a client.  They were also assigned cases to recite on.  No cold calling.  Anyway, AIs were known as 'Filthy rotten stinking'  Most of the major cases  I had worked on at F&amp;N were for AIs.  After a couple of years of teaching, I realized it wasn't fair not to give POs some adjectives.  It was long before trolls, but nevertheless I called POs "greedy sleazy.'</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5</a:t>
            </a:fld>
            <a:endParaRPr lang="en-US"/>
          </a:p>
        </p:txBody>
      </p:sp>
    </p:spTree>
    <p:extLst>
      <p:ext uri="{BB962C8B-B14F-4D97-AF65-F5344CB8AC3E}">
        <p14:creationId xmlns:p14="http://schemas.microsoft.com/office/powerpoint/2010/main" val="193286832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86D14E5-D2D7-4444-A861-9FE94207FBD5}" type="slidenum">
              <a:rPr lang="en-US" smtClean="0">
                <a:solidFill>
                  <a:srgbClr val="000000"/>
                </a:solidFill>
              </a:rPr>
              <a:pPr/>
              <a:t>50</a:t>
            </a:fld>
            <a:endParaRPr lang="en-US">
              <a:solidFill>
                <a:srgbClr val="000000"/>
              </a:solidFill>
            </a:endParaRPr>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77227296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Benson - Douglas - 11/20/72</a:t>
            </a:r>
          </a:p>
          <a:p>
            <a:r>
              <a:rPr lang="en-US" dirty="0" err="1" smtClean="0"/>
              <a:t>Flook</a:t>
            </a:r>
            <a:r>
              <a:rPr lang="en-US" dirty="0" smtClean="0"/>
              <a:t> - Stevens - 6/22/78</a:t>
            </a:r>
          </a:p>
          <a:p>
            <a:r>
              <a:rPr lang="en-US" dirty="0" err="1" smtClean="0"/>
              <a:t>Chakrabarty</a:t>
            </a:r>
            <a:r>
              <a:rPr lang="en-US" dirty="0" smtClean="0"/>
              <a:t> - Burger - 1/16/80</a:t>
            </a:r>
          </a:p>
          <a:p>
            <a:r>
              <a:rPr lang="en-US" dirty="0" err="1" smtClean="0"/>
              <a:t>Diehr</a:t>
            </a:r>
            <a:r>
              <a:rPr lang="en-US" dirty="0" smtClean="0"/>
              <a:t> - Rehnquist – 3/3/81</a:t>
            </a:r>
          </a:p>
          <a:p>
            <a:r>
              <a:rPr lang="en-US" dirty="0" err="1" smtClean="0"/>
              <a:t>Bilski</a:t>
            </a:r>
            <a:r>
              <a:rPr lang="en-US" dirty="0" smtClean="0"/>
              <a:t> - </a:t>
            </a:r>
            <a:r>
              <a:rPr lang="en-US" dirty="0" smtClean="0">
                <a:solidFill>
                  <a:srgbClr val="009900"/>
                </a:solidFill>
              </a:rPr>
              <a:t>Kennedy </a:t>
            </a:r>
            <a:r>
              <a:rPr lang="en-US" dirty="0" smtClean="0"/>
              <a:t>- 6/28/10</a:t>
            </a:r>
            <a:endParaRPr lang="en-US" dirty="0" smtClean="0">
              <a:solidFill>
                <a:srgbClr val="009900"/>
              </a:solidFill>
            </a:endParaRPr>
          </a:p>
          <a:p>
            <a:r>
              <a:rPr lang="en-US" dirty="0" smtClean="0"/>
              <a:t>Mayo - Breyer - 3/20/12</a:t>
            </a:r>
            <a:endParaRPr lang="en-US" sz="1400" dirty="0"/>
          </a:p>
          <a:p>
            <a:r>
              <a:rPr lang="en-US" dirty="0" smtClean="0"/>
              <a:t>Myriad - </a:t>
            </a:r>
            <a:r>
              <a:rPr lang="en-US" dirty="0" smtClean="0">
                <a:solidFill>
                  <a:srgbClr val="C00000"/>
                </a:solidFill>
              </a:rPr>
              <a:t>Thomas</a:t>
            </a:r>
            <a:r>
              <a:rPr lang="en-US" dirty="0" smtClean="0"/>
              <a:t> - 6/13/13</a:t>
            </a:r>
            <a:endParaRPr lang="en-US" dirty="0" smtClean="0">
              <a:solidFill>
                <a:srgbClr val="C00000"/>
              </a:solidFill>
            </a:endParaRPr>
          </a:p>
          <a:p>
            <a:r>
              <a:rPr lang="en-US" dirty="0" smtClean="0"/>
              <a:t>Alice - </a:t>
            </a:r>
            <a:r>
              <a:rPr lang="en-US" dirty="0" smtClean="0">
                <a:solidFill>
                  <a:srgbClr val="C00000"/>
                </a:solidFill>
              </a:rPr>
              <a:t>Thomas</a:t>
            </a:r>
            <a:r>
              <a:rPr lang="en-US" dirty="0" smtClean="0"/>
              <a:t> - 6/19/14</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51</a:t>
            </a:fld>
            <a:endParaRPr lang="en-US"/>
          </a:p>
        </p:txBody>
      </p:sp>
    </p:spTree>
    <p:extLst>
      <p:ext uri="{BB962C8B-B14F-4D97-AF65-F5344CB8AC3E}">
        <p14:creationId xmlns:p14="http://schemas.microsoft.com/office/powerpoint/2010/main" val="306422420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Laws of nature, physical phenomena and abstract ideas are NOT new and useful?  And never CAN BE new and  useful? What IS impossible is writing a claim with a fully enabling specification that is ONLY directed to a law of nature, abstract idea or natural </a:t>
            </a:r>
            <a:r>
              <a:rPr lang="en-US" dirty="0" err="1"/>
              <a:t>phenomeon</a:t>
            </a:r>
            <a:r>
              <a:rPr lang="en-US" dirty="0" smtClean="0"/>
              <a:t>.</a:t>
            </a:r>
          </a:p>
          <a:p>
            <a:r>
              <a:rPr lang="en-US" dirty="0" smtClean="0"/>
              <a:t>And if the statute already</a:t>
            </a:r>
            <a:r>
              <a:rPr lang="en-US" baseline="0" dirty="0" smtClean="0"/>
              <a:t> requires 'new and useful' and the </a:t>
            </a:r>
            <a:r>
              <a:rPr lang="en-US" baseline="0" dirty="0" err="1" smtClean="0"/>
              <a:t>eceptied</a:t>
            </a:r>
            <a:r>
              <a:rPr lang="en-US" baseline="0" dirty="0" smtClean="0"/>
              <a:t> categories can NEVER be new and useful, then you don't need the exceptions.</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52</a:t>
            </a:fld>
            <a:endParaRPr lang="en-US"/>
          </a:p>
        </p:txBody>
      </p:sp>
    </p:spTree>
    <p:extLst>
      <p:ext uri="{BB962C8B-B14F-4D97-AF65-F5344CB8AC3E}">
        <p14:creationId xmlns:p14="http://schemas.microsoft.com/office/powerpoint/2010/main" val="587536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53</a:t>
            </a:fld>
            <a:endParaRPr lang="en-US"/>
          </a:p>
        </p:txBody>
      </p:sp>
    </p:spTree>
    <p:extLst>
      <p:ext uri="{BB962C8B-B14F-4D97-AF65-F5344CB8AC3E}">
        <p14:creationId xmlns:p14="http://schemas.microsoft.com/office/powerpoint/2010/main" val="1542094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In re:</a:t>
            </a:r>
            <a:r>
              <a:rPr lang="en-US" baseline="0" dirty="0" smtClean="0"/>
              <a:t>  </a:t>
            </a:r>
            <a:r>
              <a:rPr lang="en-US" dirty="0" smtClean="0"/>
              <a:t>Freeman 1978 </a:t>
            </a:r>
          </a:p>
          <a:p>
            <a:endParaRPr lang="en-US" dirty="0" smtClean="0"/>
          </a:p>
          <a:p>
            <a:r>
              <a:rPr lang="en-US" dirty="0" smtClean="0"/>
              <a:t>Walter 1980 Abele 1982</a:t>
            </a:r>
          </a:p>
          <a:p>
            <a:r>
              <a:rPr lang="en-US" dirty="0" smtClean="0"/>
              <a:t>Walter 3/27/80 – affirmed</a:t>
            </a:r>
          </a:p>
          <a:p>
            <a:r>
              <a:rPr lang="en-US" sz="1200" i="1" dirty="0" smtClean="0"/>
              <a:t>Freeman</a:t>
            </a:r>
            <a:r>
              <a:rPr lang="en-US" sz="1200" dirty="0" smtClean="0"/>
              <a:t> (CCPA) (Markey; rev)</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i="1" dirty="0" smtClean="0"/>
              <a:t>Abele</a:t>
            </a:r>
            <a:r>
              <a:rPr lang="en-US" sz="1200" dirty="0" smtClean="0"/>
              <a:t> (CCPA 8/5/82) (</a:t>
            </a:r>
            <a:r>
              <a:rPr lang="en-US" sz="1200" dirty="0" err="1" smtClean="0"/>
              <a:t>Nies</a:t>
            </a:r>
            <a:r>
              <a:rPr lang="en-US" sz="1200" dirty="0" smtClean="0"/>
              <a:t>; </a:t>
            </a:r>
            <a:r>
              <a:rPr lang="en-US" sz="1200" dirty="0" err="1" smtClean="0"/>
              <a:t>aff</a:t>
            </a:r>
            <a:r>
              <a:rPr lang="en-US" sz="1200" dirty="0" smtClean="0"/>
              <a:t>/rev)</a:t>
            </a:r>
          </a:p>
          <a:p>
            <a:endParaRPr lang="en-US" sz="1200" dirty="0" smtClean="0"/>
          </a:p>
          <a:p>
            <a:r>
              <a:rPr lang="en-US" sz="1200" baseline="0" dirty="0" err="1" smtClean="0"/>
              <a:t>Patentlyo</a:t>
            </a:r>
            <a:r>
              <a:rPr lang="en-US" sz="1200" baseline="0" dirty="0" smtClean="0"/>
              <a:t> has never mentioned freeman-</a:t>
            </a:r>
            <a:r>
              <a:rPr lang="en-US" sz="1200" baseline="0" dirty="0" err="1" smtClean="0"/>
              <a:t>walter</a:t>
            </a:r>
            <a:r>
              <a:rPr lang="en-US" sz="1200" baseline="0" dirty="0" smtClean="0"/>
              <a:t>-abele, but in sept 2014 crouch wrote about in re abele; http://patentlyo.com/patent/2014/09/the-abele-test.html.  Crouch was alive for Freeman but probably not interested.  B. 4/30/75</a:t>
            </a:r>
          </a:p>
          <a:p>
            <a:r>
              <a:rPr lang="en-US" sz="1200" baseline="0" dirty="0" smtClean="0"/>
              <a:t>12/2014 </a:t>
            </a:r>
            <a:r>
              <a:rPr lang="en-US" sz="1200" baseline="0" dirty="0" err="1" smtClean="0"/>
              <a:t>IPWatchdog</a:t>
            </a:r>
            <a:r>
              <a:rPr lang="en-US" sz="1200" baseline="0" dirty="0" smtClean="0"/>
              <a:t> had a column about f-w-a. http://www.ipwatchdog.com/2014/12/02/freeman-walter-abele-a-tortured-history-of-software-eligibility/id=52271/</a:t>
            </a:r>
          </a:p>
          <a:p>
            <a:r>
              <a:rPr lang="en-US" sz="1200" baseline="0" dirty="0" smtClean="0"/>
              <a:t> Gene Quinn – says he's a registered pat </a:t>
            </a:r>
            <a:r>
              <a:rPr lang="en-US" sz="1200" baseline="0" dirty="0" err="1" smtClean="0"/>
              <a:t>atty</a:t>
            </a:r>
            <a:r>
              <a:rPr lang="en-US" sz="1200" baseline="0" dirty="0" smtClean="0"/>
              <a:t> but https://oedci.uspto.gov/OEDCI/query.do doesn't have him.  Only a Eugene Q Jr in VA with a </a:t>
            </a:r>
            <a:r>
              <a:rPr lang="en-US" sz="1200" baseline="0" dirty="0" err="1" smtClean="0"/>
              <a:t>reg</a:t>
            </a:r>
            <a:r>
              <a:rPr lang="en-US" sz="1200" baseline="0" dirty="0" smtClean="0"/>
              <a:t> # in the 20Ks. Dad?</a:t>
            </a:r>
          </a:p>
          <a:p>
            <a:r>
              <a:rPr lang="en-US" sz="1200" baseline="0" dirty="0" smtClean="0"/>
              <a:t>Per linked in, </a:t>
            </a:r>
            <a:r>
              <a:rPr lang="en-US" sz="1200" baseline="0" dirty="0" err="1" smtClean="0"/>
              <a:t>quinn</a:t>
            </a:r>
            <a:r>
              <a:rPr lang="en-US" sz="1200" baseline="0" dirty="0" smtClean="0"/>
              <a:t> has a '92 </a:t>
            </a:r>
            <a:r>
              <a:rPr lang="en-US" sz="1200" baseline="0" dirty="0" err="1" smtClean="0"/>
              <a:t>bsee</a:t>
            </a:r>
            <a:r>
              <a:rPr lang="en-US" sz="1200" baseline="0" dirty="0" smtClean="0"/>
              <a:t> from Rutgers and a '95 </a:t>
            </a:r>
            <a:r>
              <a:rPr lang="en-US" sz="1200" baseline="0" dirty="0" err="1" smtClean="0"/>
              <a:t>jd</a:t>
            </a:r>
            <a:r>
              <a:rPr lang="en-US" sz="1200" baseline="0" dirty="0" smtClean="0"/>
              <a:t> from franklin </a:t>
            </a:r>
            <a:r>
              <a:rPr lang="en-US" sz="1200" baseline="0" dirty="0" err="1" smtClean="0"/>
              <a:t>pierece</a:t>
            </a:r>
            <a:r>
              <a:rPr lang="en-US" sz="1200" baseline="0" dirty="0" smtClean="0"/>
              <a:t>.  So probably born in ~1970. </a:t>
            </a:r>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6</a:t>
            </a:fld>
            <a:endParaRPr lang="en-US"/>
          </a:p>
        </p:txBody>
      </p:sp>
    </p:spTree>
    <p:extLst>
      <p:ext uri="{BB962C8B-B14F-4D97-AF65-F5344CB8AC3E}">
        <p14:creationId xmlns:p14="http://schemas.microsoft.com/office/powerpoint/2010/main" val="2950034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Times" panose="02020603050405020304" pitchFamily="18" charset="0"/>
                <a:cs typeface="Times" panose="02020603050405020304" pitchFamily="18" charset="0"/>
              </a:rPr>
              <a:t>Or </a:t>
            </a:r>
            <a:r>
              <a:rPr lang="en-US" sz="1000" dirty="0">
                <a:latin typeface="Times" panose="02020603050405020304" pitchFamily="18" charset="0"/>
                <a:cs typeface="Times" panose="02020603050405020304" pitchFamily="18" charset="0"/>
              </a:rPr>
              <a:t>replaced (~ RJM, ___ JPTOS __,___ (2001)):</a:t>
            </a:r>
          </a:p>
          <a:p>
            <a:pPr marL="351699" lvl="1"/>
            <a:r>
              <a:rPr lang="en-US" sz="1000" dirty="0">
                <a:latin typeface="Times" panose="02020603050405020304" pitchFamily="18" charset="0"/>
                <a:cs typeface="Times" panose="02020603050405020304" pitchFamily="18" charset="0"/>
              </a:rPr>
              <a:t>	</a:t>
            </a:r>
            <a:r>
              <a:rPr lang="en-US" sz="1000" strike="sngStrike" dirty="0">
                <a:latin typeface="Times" panose="02020603050405020304" pitchFamily="18" charset="0"/>
                <a:cs typeface="Times" panose="02020603050405020304" pitchFamily="18" charset="0"/>
              </a:rPr>
              <a:t>Whoever </a:t>
            </a:r>
            <a:r>
              <a:rPr lang="en-US" sz="1000" strike="sngStrike" dirty="0">
                <a:latin typeface="Bookman Old Style" panose="02050604050505020204" pitchFamily="18" charset="0"/>
                <a:cs typeface="Times" panose="02020603050405020304" pitchFamily="18" charset="0"/>
              </a:rPr>
              <a:t>invents</a:t>
            </a:r>
            <a:r>
              <a:rPr lang="en-US" sz="1000" strike="sngStrike" dirty="0">
                <a:latin typeface="Times" panose="02020603050405020304" pitchFamily="18" charset="0"/>
                <a:cs typeface="Times" panose="02020603050405020304" pitchFamily="18" charset="0"/>
              </a:rPr>
              <a:t> or discovers any new and useful process, machine, manufacture, or composition of matter, or any new and useful improvement thereof, a </a:t>
            </a:r>
            <a:r>
              <a:rPr lang="en-US" sz="1000" dirty="0">
                <a:solidFill>
                  <a:srgbClr val="FF0000"/>
                </a:solidFill>
                <a:latin typeface="Times" panose="02020603050405020304" pitchFamily="18" charset="0"/>
                <a:cs typeface="Times" panose="02020603050405020304" pitchFamily="18" charset="0"/>
              </a:rPr>
              <a:t>An inventor can </a:t>
            </a:r>
            <a:r>
              <a:rPr lang="en-US" sz="1000" dirty="0">
                <a:latin typeface="Times" panose="02020603050405020304" pitchFamily="18" charset="0"/>
                <a:cs typeface="Times" panose="02020603050405020304" pitchFamily="18" charset="0"/>
              </a:rPr>
              <a:t>obtain a patent </a:t>
            </a:r>
            <a:r>
              <a:rPr lang="en-US" sz="1000" strike="sngStrike" dirty="0">
                <a:latin typeface="Times" panose="02020603050405020304" pitchFamily="18" charset="0"/>
                <a:cs typeface="Times" panose="02020603050405020304" pitchFamily="18" charset="0"/>
              </a:rPr>
              <a:t>therefor, </a:t>
            </a:r>
            <a:r>
              <a:rPr lang="en-US" sz="1000" dirty="0">
                <a:latin typeface="Times" panose="02020603050405020304" pitchFamily="18" charset="0"/>
                <a:cs typeface="Times" panose="02020603050405020304" pitchFamily="18" charset="0"/>
              </a:rPr>
              <a:t>subject to the conditions and requirements </a:t>
            </a:r>
            <a:r>
              <a:rPr lang="en-US" sz="1000" dirty="0"/>
              <a:t>of this title.  </a:t>
            </a:r>
            <a:r>
              <a:rPr lang="en-US" sz="1000" b="1" dirty="0">
                <a:solidFill>
                  <a:srgbClr val="009900"/>
                </a:solidFill>
              </a:rPr>
              <a:t>FIX</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7</a:t>
            </a:fld>
            <a:endParaRPr lang="en-US"/>
          </a:p>
        </p:txBody>
      </p:sp>
    </p:spTree>
    <p:extLst>
      <p:ext uri="{BB962C8B-B14F-4D97-AF65-F5344CB8AC3E}">
        <p14:creationId xmlns:p14="http://schemas.microsoft.com/office/powerpoint/2010/main" val="1084944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Times" panose="02020603050405020304" pitchFamily="18" charset="0"/>
                <a:cs typeface="Times" panose="02020603050405020304" pitchFamily="18" charset="0"/>
              </a:rPr>
              <a:t>Or </a:t>
            </a:r>
            <a:r>
              <a:rPr lang="en-US" sz="1000" dirty="0">
                <a:latin typeface="Times" panose="02020603050405020304" pitchFamily="18" charset="0"/>
                <a:cs typeface="Times" panose="02020603050405020304" pitchFamily="18" charset="0"/>
              </a:rPr>
              <a:t>replaced (~ RJM, ___ JPTOS __,___ (2001)):</a:t>
            </a:r>
          </a:p>
          <a:p>
            <a:pPr marL="351699" lvl="1"/>
            <a:r>
              <a:rPr lang="en-US" sz="1000" dirty="0">
                <a:latin typeface="Times" panose="02020603050405020304" pitchFamily="18" charset="0"/>
                <a:cs typeface="Times" panose="02020603050405020304" pitchFamily="18" charset="0"/>
              </a:rPr>
              <a:t>	</a:t>
            </a:r>
            <a:r>
              <a:rPr lang="en-US" sz="1000" strike="sngStrike" dirty="0">
                <a:latin typeface="Times" panose="02020603050405020304" pitchFamily="18" charset="0"/>
                <a:cs typeface="Times" panose="02020603050405020304" pitchFamily="18" charset="0"/>
              </a:rPr>
              <a:t>Whoever </a:t>
            </a:r>
            <a:r>
              <a:rPr lang="en-US" sz="1000" strike="sngStrike" dirty="0">
                <a:latin typeface="Bookman Old Style" panose="02050604050505020204" pitchFamily="18" charset="0"/>
                <a:cs typeface="Times" panose="02020603050405020304" pitchFamily="18" charset="0"/>
              </a:rPr>
              <a:t>invents</a:t>
            </a:r>
            <a:r>
              <a:rPr lang="en-US" sz="1000" strike="sngStrike" dirty="0">
                <a:latin typeface="Times" panose="02020603050405020304" pitchFamily="18" charset="0"/>
                <a:cs typeface="Times" panose="02020603050405020304" pitchFamily="18" charset="0"/>
              </a:rPr>
              <a:t> or discovers any new and useful process, machine, manufacture, or composition of matter, or any new and useful improvement thereof, a </a:t>
            </a:r>
            <a:r>
              <a:rPr lang="en-US" sz="1000" dirty="0">
                <a:solidFill>
                  <a:srgbClr val="FF0000"/>
                </a:solidFill>
                <a:latin typeface="Times" panose="02020603050405020304" pitchFamily="18" charset="0"/>
                <a:cs typeface="Times" panose="02020603050405020304" pitchFamily="18" charset="0"/>
              </a:rPr>
              <a:t>An inventor can </a:t>
            </a:r>
            <a:r>
              <a:rPr lang="en-US" sz="1000" dirty="0">
                <a:latin typeface="Times" panose="02020603050405020304" pitchFamily="18" charset="0"/>
                <a:cs typeface="Times" panose="02020603050405020304" pitchFamily="18" charset="0"/>
              </a:rPr>
              <a:t>obtain a patent </a:t>
            </a:r>
            <a:r>
              <a:rPr lang="en-US" sz="1000" strike="sngStrike" dirty="0">
                <a:latin typeface="Times" panose="02020603050405020304" pitchFamily="18" charset="0"/>
                <a:cs typeface="Times" panose="02020603050405020304" pitchFamily="18" charset="0"/>
              </a:rPr>
              <a:t>therefor, </a:t>
            </a:r>
            <a:r>
              <a:rPr lang="en-US" sz="1000" dirty="0">
                <a:latin typeface="Times" panose="02020603050405020304" pitchFamily="18" charset="0"/>
                <a:cs typeface="Times" panose="02020603050405020304" pitchFamily="18" charset="0"/>
              </a:rPr>
              <a:t>subject to the conditions and requirements </a:t>
            </a:r>
            <a:r>
              <a:rPr lang="en-US" sz="1000" dirty="0"/>
              <a:t>of this title.  </a:t>
            </a:r>
            <a:r>
              <a:rPr lang="en-US" sz="1000" b="1" dirty="0">
                <a:solidFill>
                  <a:srgbClr val="009900"/>
                </a:solidFill>
              </a:rPr>
              <a:t>FIX</a:t>
            </a: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8</a:t>
            </a:fld>
            <a:endParaRPr lang="en-US"/>
          </a:p>
        </p:txBody>
      </p:sp>
    </p:spTree>
    <p:extLst>
      <p:ext uri="{BB962C8B-B14F-4D97-AF65-F5344CB8AC3E}">
        <p14:creationId xmlns:p14="http://schemas.microsoft.com/office/powerpoint/2010/main" val="1352143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Times" panose="02020603050405020304" pitchFamily="18" charset="0"/>
                <a:cs typeface="Times" panose="02020603050405020304" pitchFamily="18" charset="0"/>
              </a:rPr>
              <a:t>Or </a:t>
            </a:r>
            <a:r>
              <a:rPr lang="en-US" sz="1000" dirty="0">
                <a:latin typeface="Times" panose="02020603050405020304" pitchFamily="18" charset="0"/>
                <a:cs typeface="Times" panose="02020603050405020304" pitchFamily="18" charset="0"/>
              </a:rPr>
              <a:t>replaced (~ RJM, ___ JPTOS __,___ (2001)):</a:t>
            </a:r>
          </a:p>
          <a:p>
            <a:pPr marL="351699" lvl="1"/>
            <a:r>
              <a:rPr lang="en-US" sz="1000" dirty="0">
                <a:latin typeface="Times" panose="02020603050405020304" pitchFamily="18" charset="0"/>
                <a:cs typeface="Times" panose="02020603050405020304" pitchFamily="18" charset="0"/>
              </a:rPr>
              <a:t>	</a:t>
            </a:r>
            <a:r>
              <a:rPr lang="en-US" sz="1000" strike="noStrike" baseline="0" dirty="0">
                <a:latin typeface="Times" panose="02020603050405020304" pitchFamily="18" charset="0"/>
                <a:cs typeface="Times" panose="02020603050405020304" pitchFamily="18" charset="0"/>
              </a:rPr>
              <a:t>Whoever</a:t>
            </a:r>
            <a:r>
              <a:rPr lang="en-US" sz="1000" strike="sngStrike" dirty="0">
                <a:latin typeface="Times" panose="02020603050405020304" pitchFamily="18" charset="0"/>
                <a:cs typeface="Times" panose="02020603050405020304" pitchFamily="18" charset="0"/>
              </a:rPr>
              <a:t> </a:t>
            </a:r>
            <a:r>
              <a:rPr lang="en-US" sz="1000" strike="sngStrike" dirty="0">
                <a:latin typeface="Bookman Old Style" panose="02050604050505020204" pitchFamily="18" charset="0"/>
                <a:cs typeface="Times" panose="02020603050405020304" pitchFamily="18" charset="0"/>
              </a:rPr>
              <a:t>invents</a:t>
            </a:r>
            <a:r>
              <a:rPr lang="en-US" sz="1000" strike="sngStrike" dirty="0">
                <a:latin typeface="Times" panose="02020603050405020304" pitchFamily="18" charset="0"/>
                <a:cs typeface="Times" panose="02020603050405020304" pitchFamily="18" charset="0"/>
              </a:rPr>
              <a:t> or discovers any new and useful process, machine, manufacture, or composition of matter, or any new and useful improvement </a:t>
            </a:r>
            <a:r>
              <a:rPr lang="en-US" sz="1000" strike="sngStrike" baseline="0" dirty="0" smtClean="0">
                <a:latin typeface="Times" panose="02020603050405020304" pitchFamily="18" charset="0"/>
                <a:cs typeface="Times" panose="02020603050405020304" pitchFamily="18" charset="0"/>
              </a:rPr>
              <a:t>thereof</a:t>
            </a:r>
            <a:r>
              <a:rPr lang="en-US" sz="1000" strike="sngStrike" baseline="0" dirty="0" smtClean="0">
                <a:solidFill>
                  <a:srgbClr val="FF0000"/>
                </a:solidFill>
                <a:latin typeface="Times" panose="02020603050405020304" pitchFamily="18" charset="0"/>
                <a:cs typeface="Times" panose="02020603050405020304" pitchFamily="18" charset="0"/>
              </a:rPr>
              <a:t> </a:t>
            </a:r>
            <a:r>
              <a:rPr lang="en-US" sz="1000" strike="sngStrike" baseline="0" dirty="0">
                <a:solidFill>
                  <a:srgbClr val="FF0000"/>
                </a:solidFill>
                <a:latin typeface="Times" panose="02020603050405020304" pitchFamily="18" charset="0"/>
                <a:cs typeface="Times" panose="02020603050405020304" pitchFamily="18" charset="0"/>
              </a:rPr>
              <a:t>can </a:t>
            </a:r>
            <a:r>
              <a:rPr lang="en-US" sz="1000" strike="noStrike" baseline="0" dirty="0" smtClean="0">
                <a:solidFill>
                  <a:schemeClr val="tx1"/>
                </a:solidFill>
                <a:latin typeface="Times" panose="02020603050405020304" pitchFamily="18" charset="0"/>
                <a:cs typeface="Times" panose="02020603050405020304" pitchFamily="18" charset="0"/>
              </a:rPr>
              <a:t> WANTS TO o</a:t>
            </a:r>
            <a:r>
              <a:rPr lang="en-US" sz="1000" dirty="0" smtClean="0">
                <a:latin typeface="Times" panose="02020603050405020304" pitchFamily="18" charset="0"/>
                <a:cs typeface="Times" panose="02020603050405020304" pitchFamily="18" charset="0"/>
              </a:rPr>
              <a:t>btain </a:t>
            </a:r>
            <a:r>
              <a:rPr lang="en-US" sz="1000" dirty="0">
                <a:latin typeface="Times" panose="02020603050405020304" pitchFamily="18" charset="0"/>
                <a:cs typeface="Times" panose="02020603050405020304" pitchFamily="18" charset="0"/>
              </a:rPr>
              <a:t>a patent </a:t>
            </a:r>
            <a:r>
              <a:rPr lang="en-US" sz="1000" strike="sngStrike" dirty="0">
                <a:latin typeface="Times" panose="02020603050405020304" pitchFamily="18" charset="0"/>
                <a:cs typeface="Times" panose="02020603050405020304" pitchFamily="18" charset="0"/>
              </a:rPr>
              <a:t>therefor, </a:t>
            </a:r>
            <a:r>
              <a:rPr lang="en-US" sz="1000" strike="sngStrike" dirty="0" smtClean="0">
                <a:latin typeface="Times" panose="02020603050405020304" pitchFamily="18" charset="0"/>
                <a:cs typeface="Times" panose="02020603050405020304" pitchFamily="18" charset="0"/>
              </a:rPr>
              <a:t> </a:t>
            </a:r>
            <a:r>
              <a:rPr lang="en-US" sz="1000" strike="noStrike" baseline="0" dirty="0" smtClean="0">
                <a:latin typeface="Times" panose="02020603050405020304" pitchFamily="18" charset="0"/>
                <a:cs typeface="Times" panose="02020603050405020304" pitchFamily="18" charset="0"/>
              </a:rPr>
              <a:t>MAY DO SO </a:t>
            </a:r>
            <a:r>
              <a:rPr lang="en-US" sz="1000" dirty="0" smtClean="0">
                <a:latin typeface="Times" panose="02020603050405020304" pitchFamily="18" charset="0"/>
                <a:cs typeface="Times" panose="02020603050405020304" pitchFamily="18" charset="0"/>
              </a:rPr>
              <a:t>subject </a:t>
            </a:r>
            <a:r>
              <a:rPr lang="en-US" sz="1000" dirty="0">
                <a:latin typeface="Times" panose="02020603050405020304" pitchFamily="18" charset="0"/>
                <a:cs typeface="Times" panose="02020603050405020304" pitchFamily="18" charset="0"/>
              </a:rPr>
              <a:t>to the conditions and requirements </a:t>
            </a:r>
            <a:r>
              <a:rPr lang="en-US" sz="1000" dirty="0"/>
              <a:t>of this title.  </a:t>
            </a:r>
            <a:endParaRPr lang="en-US" sz="1000" b="1" dirty="0">
              <a:solidFill>
                <a:srgbClr val="009900"/>
              </a:solidFill>
            </a:endParaRPr>
          </a:p>
          <a:p>
            <a:endParaRPr lang="en-US" dirty="0"/>
          </a:p>
        </p:txBody>
      </p:sp>
      <p:sp>
        <p:nvSpPr>
          <p:cNvPr id="4" name="Slide Number Placeholder 3"/>
          <p:cNvSpPr>
            <a:spLocks noGrp="1"/>
          </p:cNvSpPr>
          <p:nvPr>
            <p:ph type="sldNum" sz="quarter" idx="10"/>
          </p:nvPr>
        </p:nvSpPr>
        <p:spPr/>
        <p:txBody>
          <a:bodyPr/>
          <a:lstStyle/>
          <a:p>
            <a:fld id="{486D14E5-D2D7-4444-A861-9FE94207FBD5}" type="slidenum">
              <a:rPr lang="en-US" smtClean="0"/>
              <a:pPr/>
              <a:t>9</a:t>
            </a:fld>
            <a:endParaRPr lang="en-US"/>
          </a:p>
        </p:txBody>
      </p:sp>
    </p:spTree>
    <p:extLst>
      <p:ext uri="{BB962C8B-B14F-4D97-AF65-F5344CB8AC3E}">
        <p14:creationId xmlns:p14="http://schemas.microsoft.com/office/powerpoint/2010/main" val="151070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Date Placeholder 6"/>
          <p:cNvSpPr>
            <a:spLocks noGrp="1"/>
          </p:cNvSpPr>
          <p:nvPr>
            <p:ph type="dt" sz="half" idx="10"/>
          </p:nvPr>
        </p:nvSpPr>
        <p:spPr/>
        <p:txBody>
          <a:bodyPr/>
          <a:lstStyle/>
          <a:p>
            <a:r>
              <a:rPr lang="en-US" smtClean="0"/>
              <a:t>RJM 3/12/2015</a:t>
            </a:r>
            <a:endParaRPr lang="en-US"/>
          </a:p>
        </p:txBody>
      </p:sp>
      <p:sp>
        <p:nvSpPr>
          <p:cNvPr id="8" name="Slide Number Placeholder 7"/>
          <p:cNvSpPr>
            <a:spLocks noGrp="1"/>
          </p:cNvSpPr>
          <p:nvPr>
            <p:ph type="sldNum" sz="quarter" idx="11"/>
          </p:nvPr>
        </p:nvSpPr>
        <p:spPr/>
        <p:txBody>
          <a:bodyPr/>
          <a:lstStyle/>
          <a:p>
            <a:fld id="{0C33199A-FE14-4737-A3CA-C286AD0A0259}"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Impact of the Sup. Ct. on Pat. Enf. - SF - March 2015</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RJM 3/12/2015</a:t>
            </a:r>
            <a:endParaRPr lang="en-US"/>
          </a:p>
        </p:txBody>
      </p:sp>
      <p:sp>
        <p:nvSpPr>
          <p:cNvPr id="6" name="Footer Placeholder 5"/>
          <p:cNvSpPr>
            <a:spLocks noGrp="1"/>
          </p:cNvSpPr>
          <p:nvPr>
            <p:ph type="ftr" sz="quarter" idx="11"/>
          </p:nvPr>
        </p:nvSpPr>
        <p:spPr/>
        <p:txBody>
          <a:bodyPr/>
          <a:lstStyle>
            <a:lvl1pPr>
              <a:defRPr/>
            </a:lvl1pPr>
          </a:lstStyle>
          <a:p>
            <a:r>
              <a:rPr lang="en-US" smtClean="0"/>
              <a:t>Impact of the Sup. Ct. on Pat. Enf. - SF - March 2015</a:t>
            </a:r>
            <a:endParaRPr lang="en-US"/>
          </a:p>
        </p:txBody>
      </p:sp>
      <p:sp>
        <p:nvSpPr>
          <p:cNvPr id="7" name="Slide Number Placeholder 6"/>
          <p:cNvSpPr>
            <a:spLocks noGrp="1"/>
          </p:cNvSpPr>
          <p:nvPr>
            <p:ph type="sldNum" sz="quarter" idx="12"/>
          </p:nvPr>
        </p:nvSpPr>
        <p:spPr/>
        <p:txBody>
          <a:bodyPr/>
          <a:lstStyle>
            <a:lvl1pPr>
              <a:defRPr/>
            </a:lvl1pPr>
          </a:lstStyle>
          <a:p>
            <a:fld id="{E555896F-63AA-4115-800C-5EC40811DCC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RJM 3/12/2015</a:t>
            </a:r>
            <a:endParaRPr lang="en-US"/>
          </a:p>
        </p:txBody>
      </p:sp>
      <p:sp>
        <p:nvSpPr>
          <p:cNvPr id="6" name="Footer Placeholder 5"/>
          <p:cNvSpPr>
            <a:spLocks noGrp="1"/>
          </p:cNvSpPr>
          <p:nvPr>
            <p:ph type="ftr" sz="quarter" idx="11"/>
          </p:nvPr>
        </p:nvSpPr>
        <p:spPr/>
        <p:txBody>
          <a:bodyPr/>
          <a:lstStyle>
            <a:lvl1pPr>
              <a:defRPr/>
            </a:lvl1pPr>
          </a:lstStyle>
          <a:p>
            <a:r>
              <a:rPr lang="en-US" smtClean="0"/>
              <a:t>Impact of the Sup. Ct. on Pat. Enf. - SF - March 2015</a:t>
            </a:r>
            <a:endParaRPr lang="en-US"/>
          </a:p>
        </p:txBody>
      </p:sp>
      <p:sp>
        <p:nvSpPr>
          <p:cNvPr id="7" name="Slide Number Placeholder 6"/>
          <p:cNvSpPr>
            <a:spLocks noGrp="1"/>
          </p:cNvSpPr>
          <p:nvPr>
            <p:ph type="sldNum" sz="quarter" idx="12"/>
          </p:nvPr>
        </p:nvSpPr>
        <p:spPr/>
        <p:txBody>
          <a:bodyPr/>
          <a:lstStyle>
            <a:lvl1pPr>
              <a:defRPr/>
            </a:lvl1pPr>
          </a:lstStyle>
          <a:p>
            <a:fld id="{8EE660DE-0A1E-4951-BA19-06AFE1CC5BC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RJM 3/12/2015</a:t>
            </a:r>
            <a:endParaRPr lang="en-US"/>
          </a:p>
        </p:txBody>
      </p:sp>
      <p:sp>
        <p:nvSpPr>
          <p:cNvPr id="5" name="Footer Placeholder 4"/>
          <p:cNvSpPr>
            <a:spLocks noGrp="1"/>
          </p:cNvSpPr>
          <p:nvPr>
            <p:ph type="ftr" sz="quarter" idx="11"/>
          </p:nvPr>
        </p:nvSpPr>
        <p:spPr/>
        <p:txBody>
          <a:bodyPr/>
          <a:lstStyle>
            <a:lvl1pPr>
              <a:defRPr/>
            </a:lvl1p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lvl1pPr>
              <a:defRPr/>
            </a:lvl1pPr>
          </a:lstStyle>
          <a:p>
            <a:fld id="{31F18E8F-3B37-4297-AC7A-A87717C3179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RJM 3/12/2015</a:t>
            </a:r>
            <a:endParaRPr lang="en-US"/>
          </a:p>
        </p:txBody>
      </p:sp>
      <p:sp>
        <p:nvSpPr>
          <p:cNvPr id="5" name="Footer Placeholder 4"/>
          <p:cNvSpPr>
            <a:spLocks noGrp="1"/>
          </p:cNvSpPr>
          <p:nvPr>
            <p:ph type="ftr" sz="quarter" idx="11"/>
          </p:nvPr>
        </p:nvSpPr>
        <p:spPr/>
        <p:txBody>
          <a:bodyPr/>
          <a:lstStyle>
            <a:lvl1pPr>
              <a:defRPr/>
            </a:lvl1p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lvl1pPr>
              <a:defRPr/>
            </a:lvl1pPr>
          </a:lstStyle>
          <a:p>
            <a:fld id="{A1965CE1-3D3B-44BF-8ED6-D254938A008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lvl1pPr algn="ctr" rtl="0" eaLnBrk="1" fontAlgn="base" hangingPunct="1">
              <a:spcBef>
                <a:spcPct val="0"/>
              </a:spcBef>
              <a:spcAft>
                <a:spcPct val="0"/>
              </a:spcAft>
              <a:defRPr lang="en-US" sz="4000" kern="1200" dirty="0">
                <a:ln w="28575">
                  <a:solidFill>
                    <a:schemeClr val="tx1"/>
                  </a:solidFill>
                  <a:prstDash val="sysDash"/>
                </a:ln>
                <a:solidFill>
                  <a:schemeClr val="tx2"/>
                </a:solidFill>
                <a:latin typeface="+mj-lt"/>
                <a:ea typeface="+mj-ea"/>
                <a:cs typeface="+mj-cs"/>
              </a:defRPr>
            </a:lvl1pPr>
          </a:lstStyle>
          <a:p>
            <a:r>
              <a:rPr lang="en-US" dirty="0" smtClean="0"/>
              <a:t>Click to edit Master title style</a:t>
            </a:r>
            <a:endParaRPr lang="en-US" dirty="0"/>
          </a:p>
        </p:txBody>
      </p:sp>
      <p:sp>
        <p:nvSpPr>
          <p:cNvPr id="3" name="Table Placeholder 2"/>
          <p:cNvSpPr>
            <a:spLocks noGrp="1"/>
          </p:cNvSpPr>
          <p:nvPr>
            <p:ph type="tbl" idx="1"/>
          </p:nvPr>
        </p:nvSpPr>
        <p:spPr>
          <a:xfrm>
            <a:off x="457200" y="1384300"/>
            <a:ext cx="8229600" cy="4483100"/>
          </a:xfrm>
        </p:spPr>
        <p:txBody>
          <a:bodyPr/>
          <a:lstStyle/>
          <a:p>
            <a:endParaRPr lang="en-US"/>
          </a:p>
        </p:txBody>
      </p:sp>
      <p:sp>
        <p:nvSpPr>
          <p:cNvPr id="4" name="Date Placeholder 3"/>
          <p:cNvSpPr>
            <a:spLocks noGrp="1"/>
          </p:cNvSpPr>
          <p:nvPr>
            <p:ph type="dt" sz="half" idx="10"/>
          </p:nvPr>
        </p:nvSpPr>
        <p:spPr>
          <a:xfrm>
            <a:off x="152400" y="6381750"/>
            <a:ext cx="2133600" cy="476250"/>
          </a:xfrm>
        </p:spPr>
        <p:txBody>
          <a:bodyPr/>
          <a:lstStyle>
            <a:lvl1pPr>
              <a:defRPr/>
            </a:lvl1pPr>
          </a:lstStyle>
          <a:p>
            <a:r>
              <a:rPr lang="en-US" smtClean="0"/>
              <a:t>RJM 3/12/2015</a:t>
            </a:r>
            <a:endParaRPr lang="en-US"/>
          </a:p>
        </p:txBody>
      </p:sp>
      <p:sp>
        <p:nvSpPr>
          <p:cNvPr id="5" name="Footer Placeholder 4"/>
          <p:cNvSpPr>
            <a:spLocks noGrp="1"/>
          </p:cNvSpPr>
          <p:nvPr>
            <p:ph type="ftr" sz="quarter" idx="11"/>
          </p:nvPr>
        </p:nvSpPr>
        <p:spPr>
          <a:xfrm>
            <a:off x="2498034" y="6381750"/>
            <a:ext cx="4114800" cy="476250"/>
          </a:xfrm>
        </p:spPr>
        <p:txBody>
          <a:bodyPr/>
          <a:lstStyle>
            <a:lvl1pPr>
              <a:defRPr/>
            </a:lvl1pPr>
          </a:lstStyle>
          <a:p>
            <a:r>
              <a:rPr lang="en-US" smtClean="0"/>
              <a:t>Impact of the Sup. Ct. on Pat. Enf. - SF - March 2015</a:t>
            </a:r>
            <a:endParaRPr lang="en-US"/>
          </a:p>
        </p:txBody>
      </p:sp>
      <p:sp>
        <p:nvSpPr>
          <p:cNvPr id="6" name="Slide Number Placeholder 5"/>
          <p:cNvSpPr>
            <a:spLocks noGrp="1"/>
          </p:cNvSpPr>
          <p:nvPr>
            <p:ph type="sldNum" sz="quarter" idx="12"/>
          </p:nvPr>
        </p:nvSpPr>
        <p:spPr>
          <a:xfrm>
            <a:off x="6781800" y="6381750"/>
            <a:ext cx="2133600" cy="476250"/>
          </a:xfrm>
        </p:spPr>
        <p:txBody>
          <a:bodyPr/>
          <a:lstStyle>
            <a:lvl1pPr>
              <a:defRPr/>
            </a:lvl1pPr>
          </a:lstStyle>
          <a:p>
            <a:fld id="{2A0ACAEA-D99F-4C16-9A7D-2CCBF120F86E}" type="slidenum">
              <a:rPr lang="en-US"/>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84300"/>
            <a:ext cx="4038600" cy="448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84300"/>
            <a:ext cx="4038600" cy="448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en-US" smtClean="0"/>
              <a:t>RJM 3/12/2015</a:t>
            </a:r>
            <a:endParaRPr lang="en-US"/>
          </a:p>
        </p:txBody>
      </p:sp>
      <p:sp>
        <p:nvSpPr>
          <p:cNvPr id="6" name="Footer Placeholder 5"/>
          <p:cNvSpPr>
            <a:spLocks noGrp="1"/>
          </p:cNvSpPr>
          <p:nvPr>
            <p:ph type="ftr" sz="quarter" idx="11"/>
          </p:nvPr>
        </p:nvSpPr>
        <p:spPr>
          <a:xfrm>
            <a:off x="2500313" y="6245225"/>
            <a:ext cx="4114800" cy="476250"/>
          </a:xfrm>
        </p:spPr>
        <p:txBody>
          <a:bodyPr/>
          <a:lstStyle>
            <a:lvl1pPr>
              <a:defRPr/>
            </a:lvl1pPr>
          </a:lstStyle>
          <a:p>
            <a:r>
              <a:rPr lang="en-US" smtClean="0"/>
              <a:t>Impact of the Sup. Ct. on Pat. Enf. - SF - March 2015</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0E3B255-420B-4D35-BB75-98E5404FF2B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38100">
            <a:prstDash val="sysDot"/>
          </a:ln>
        </p:spPr>
        <p:txBody>
          <a:bodyPr/>
          <a:lstStyle>
            <a:lvl1pPr>
              <a:defRPr sz="4000" i="0" baseline="0">
                <a:ln w="28575">
                  <a:solidFill>
                    <a:schemeClr val="tx1"/>
                  </a:solidFill>
                  <a:prstDash val="sysDash"/>
                </a:ln>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84300"/>
            <a:ext cx="8229600" cy="1938992"/>
          </a:xfrm>
          <a:ln>
            <a:prstDash val="sysDash"/>
          </a:ln>
        </p:spPr>
        <p:txBody>
          <a:bodyPr/>
          <a:lstStyle>
            <a:lvl2pPr marL="692150" indent="-346075">
              <a:defRPr/>
            </a:lvl2pPr>
            <a:lvl3pPr marL="914400" indent="-222250">
              <a:defRPr/>
            </a:lvl3pPr>
            <a:lvl4pPr marL="1260475" indent="-234950">
              <a:defRPr/>
            </a:lvl4pPr>
            <a:lvl5pPr marL="1482725" indent="-22225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228600" y="6381750"/>
            <a:ext cx="2133600" cy="476250"/>
          </a:xfrm>
        </p:spPr>
        <p:txBody>
          <a:bodyPr/>
          <a:lstStyle>
            <a:lvl1pPr>
              <a:defRPr/>
            </a:lvl1pPr>
          </a:lstStyle>
          <a:p>
            <a:r>
              <a:rPr lang="en-US" smtClean="0"/>
              <a:t>RJM 3/12/2015</a:t>
            </a:r>
            <a:endParaRPr lang="en-US"/>
          </a:p>
        </p:txBody>
      </p:sp>
      <p:sp>
        <p:nvSpPr>
          <p:cNvPr id="5" name="Footer Placeholder 4"/>
          <p:cNvSpPr>
            <a:spLocks noGrp="1"/>
          </p:cNvSpPr>
          <p:nvPr>
            <p:ph type="ftr" sz="quarter" idx="11"/>
          </p:nvPr>
        </p:nvSpPr>
        <p:spPr>
          <a:xfrm>
            <a:off x="2500313" y="6381750"/>
            <a:ext cx="4114800" cy="476250"/>
          </a:xfrm>
        </p:spPr>
        <p:txBody>
          <a:bodyPr/>
          <a:lstStyle>
            <a:lvl1pPr>
              <a:defRPr/>
            </a:lvl1pPr>
          </a:lstStyle>
          <a:p>
            <a:r>
              <a:rPr lang="en-US" smtClean="0"/>
              <a:t>Impact of the Sup. Ct. on Pat. Enf. - SF - March 2015</a:t>
            </a:r>
            <a:endParaRPr lang="en-US"/>
          </a:p>
        </p:txBody>
      </p:sp>
      <p:sp>
        <p:nvSpPr>
          <p:cNvPr id="6" name="Slide Number Placeholder 5"/>
          <p:cNvSpPr>
            <a:spLocks noGrp="1"/>
          </p:cNvSpPr>
          <p:nvPr>
            <p:ph type="sldNum" sz="quarter" idx="12"/>
          </p:nvPr>
        </p:nvSpPr>
        <p:spPr>
          <a:xfrm>
            <a:off x="6629400" y="6381750"/>
            <a:ext cx="2133600" cy="476250"/>
          </a:xfrm>
        </p:spPr>
        <p:txBody>
          <a:bodyPr/>
          <a:lstStyle>
            <a:lvl1pPr>
              <a:defRPr/>
            </a:lvl1pPr>
          </a:lstStyle>
          <a:p>
            <a:fld id="{F68C85B1-29B0-4A5C-B207-FB3054EFB869}"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RJM 3/12/2015</a:t>
            </a:r>
            <a:endParaRPr lang="en-US"/>
          </a:p>
        </p:txBody>
      </p:sp>
      <p:sp>
        <p:nvSpPr>
          <p:cNvPr id="5" name="Footer Placeholder 4"/>
          <p:cNvSpPr>
            <a:spLocks noGrp="1"/>
          </p:cNvSpPr>
          <p:nvPr>
            <p:ph type="ftr" sz="quarter" idx="11"/>
          </p:nvPr>
        </p:nvSpPr>
        <p:spPr/>
        <p:txBody>
          <a:bodyPr/>
          <a:lstStyle>
            <a:lvl1pPr>
              <a:defRPr/>
            </a:lvl1p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lvl1pPr>
              <a:defRPr/>
            </a:lvl1pPr>
          </a:lstStyle>
          <a:p>
            <a:fld id="{F2154FAD-3C6D-4CAD-8E02-CE378F64BB6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84300"/>
            <a:ext cx="4038600" cy="448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84300"/>
            <a:ext cx="4038600" cy="448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RJM 3/12/2015</a:t>
            </a:r>
            <a:endParaRPr lang="en-US"/>
          </a:p>
        </p:txBody>
      </p:sp>
      <p:sp>
        <p:nvSpPr>
          <p:cNvPr id="6" name="Footer Placeholder 5"/>
          <p:cNvSpPr>
            <a:spLocks noGrp="1"/>
          </p:cNvSpPr>
          <p:nvPr>
            <p:ph type="ftr" sz="quarter" idx="11"/>
          </p:nvPr>
        </p:nvSpPr>
        <p:spPr/>
        <p:txBody>
          <a:bodyPr/>
          <a:lstStyle>
            <a:lvl1pPr>
              <a:defRPr/>
            </a:lvl1pPr>
          </a:lstStyle>
          <a:p>
            <a:r>
              <a:rPr lang="en-US" smtClean="0"/>
              <a:t>Impact of the Sup. Ct. on Pat. Enf. - SF - March 2015</a:t>
            </a:r>
            <a:endParaRPr lang="en-US"/>
          </a:p>
        </p:txBody>
      </p:sp>
      <p:sp>
        <p:nvSpPr>
          <p:cNvPr id="7" name="Slide Number Placeholder 6"/>
          <p:cNvSpPr>
            <a:spLocks noGrp="1"/>
          </p:cNvSpPr>
          <p:nvPr>
            <p:ph type="sldNum" sz="quarter" idx="12"/>
          </p:nvPr>
        </p:nvSpPr>
        <p:spPr/>
        <p:txBody>
          <a:bodyPr/>
          <a:lstStyle>
            <a:lvl1pPr>
              <a:defRPr/>
            </a:lvl1pPr>
          </a:lstStyle>
          <a:p>
            <a:fld id="{7C709621-E18E-4A43-BA41-4D368ADC77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RJM 3/12/2015</a:t>
            </a:r>
            <a:endParaRPr lang="en-US"/>
          </a:p>
        </p:txBody>
      </p:sp>
      <p:sp>
        <p:nvSpPr>
          <p:cNvPr id="8" name="Footer Placeholder 7"/>
          <p:cNvSpPr>
            <a:spLocks noGrp="1"/>
          </p:cNvSpPr>
          <p:nvPr>
            <p:ph type="ftr" sz="quarter" idx="11"/>
          </p:nvPr>
        </p:nvSpPr>
        <p:spPr/>
        <p:txBody>
          <a:bodyPr/>
          <a:lstStyle>
            <a:lvl1pPr>
              <a:defRPr/>
            </a:lvl1pPr>
          </a:lstStyle>
          <a:p>
            <a:r>
              <a:rPr lang="en-US" smtClean="0"/>
              <a:t>Impact of the Sup. Ct. on Pat. Enf. - SF - March 2015</a:t>
            </a:r>
            <a:endParaRPr lang="en-US"/>
          </a:p>
        </p:txBody>
      </p:sp>
      <p:sp>
        <p:nvSpPr>
          <p:cNvPr id="9" name="Slide Number Placeholder 8"/>
          <p:cNvSpPr>
            <a:spLocks noGrp="1"/>
          </p:cNvSpPr>
          <p:nvPr>
            <p:ph type="sldNum" sz="quarter" idx="12"/>
          </p:nvPr>
        </p:nvSpPr>
        <p:spPr/>
        <p:txBody>
          <a:bodyPr/>
          <a:lstStyle>
            <a:lvl1pPr>
              <a:defRPr/>
            </a:lvl1pPr>
          </a:lstStyle>
          <a:p>
            <a:fld id="{47BF1159-1F91-41E1-8C76-13AB1AF3B3D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RJM 3/12/2015</a:t>
            </a:r>
            <a:endParaRPr lang="en-US"/>
          </a:p>
        </p:txBody>
      </p:sp>
      <p:sp>
        <p:nvSpPr>
          <p:cNvPr id="4" name="Footer Placeholder 3"/>
          <p:cNvSpPr>
            <a:spLocks noGrp="1"/>
          </p:cNvSpPr>
          <p:nvPr>
            <p:ph type="ftr" sz="quarter" idx="11"/>
          </p:nvPr>
        </p:nvSpPr>
        <p:spPr/>
        <p:txBody>
          <a:bodyPr/>
          <a:lstStyle>
            <a:lvl1pPr>
              <a:defRPr/>
            </a:lvl1pPr>
          </a:lstStyle>
          <a:p>
            <a:r>
              <a:rPr lang="en-US" smtClean="0"/>
              <a:t>Impact of the Sup. Ct. on Pat. Enf. - SF - March 2015</a:t>
            </a:r>
            <a:endParaRPr lang="en-US"/>
          </a:p>
        </p:txBody>
      </p:sp>
      <p:sp>
        <p:nvSpPr>
          <p:cNvPr id="5" name="Slide Number Placeholder 4"/>
          <p:cNvSpPr>
            <a:spLocks noGrp="1"/>
          </p:cNvSpPr>
          <p:nvPr>
            <p:ph type="sldNum" sz="quarter" idx="12"/>
          </p:nvPr>
        </p:nvSpPr>
        <p:spPr/>
        <p:txBody>
          <a:bodyPr/>
          <a:lstStyle>
            <a:lvl1pPr>
              <a:defRPr/>
            </a:lvl1pPr>
          </a:lstStyle>
          <a:p>
            <a:fld id="{07379B58-14E6-41F3-A6DC-FCA4E8594E5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RJM 3/12/2015</a:t>
            </a:r>
            <a:endParaRPr lang="en-US"/>
          </a:p>
        </p:txBody>
      </p:sp>
      <p:sp>
        <p:nvSpPr>
          <p:cNvPr id="3" name="Footer Placeholder 2"/>
          <p:cNvSpPr>
            <a:spLocks noGrp="1"/>
          </p:cNvSpPr>
          <p:nvPr>
            <p:ph type="ftr" sz="quarter" idx="11"/>
          </p:nvPr>
        </p:nvSpPr>
        <p:spPr/>
        <p:txBody>
          <a:bodyPr/>
          <a:lstStyle>
            <a:lvl1pPr>
              <a:defRPr/>
            </a:lvl1pPr>
          </a:lstStyle>
          <a:p>
            <a:r>
              <a:rPr lang="en-US" smtClean="0"/>
              <a:t>Impact of the Sup. Ct. on Pat. Enf. - SF - March 2015</a:t>
            </a:r>
            <a:endParaRPr lang="en-US"/>
          </a:p>
        </p:txBody>
      </p:sp>
      <p:sp>
        <p:nvSpPr>
          <p:cNvPr id="4" name="Slide Number Placeholder 3"/>
          <p:cNvSpPr>
            <a:spLocks noGrp="1"/>
          </p:cNvSpPr>
          <p:nvPr>
            <p:ph type="sldNum" sz="quarter" idx="12"/>
          </p:nvPr>
        </p:nvSpPr>
        <p:spPr/>
        <p:txBody>
          <a:bodyPr/>
          <a:lstStyle>
            <a:lvl1pPr>
              <a:defRPr/>
            </a:lvl1pPr>
          </a:lstStyle>
          <a:p>
            <a:fld id="{32C9F080-1E62-422C-8066-0EA15A35B6E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RJM 3/12/2015</a:t>
            </a:r>
            <a:endParaRPr lang="en-US"/>
          </a:p>
        </p:txBody>
      </p:sp>
      <p:sp>
        <p:nvSpPr>
          <p:cNvPr id="4" name="Footer Placeholder 3"/>
          <p:cNvSpPr>
            <a:spLocks noGrp="1"/>
          </p:cNvSpPr>
          <p:nvPr>
            <p:ph type="ftr" sz="quarter" idx="11"/>
          </p:nvPr>
        </p:nvSpPr>
        <p:spPr/>
        <p:txBody>
          <a:bodyPr/>
          <a:lstStyle/>
          <a:p>
            <a:r>
              <a:rPr lang="en-US" smtClean="0"/>
              <a:t>Impact of the Sup. Ct. on Pat. Enf. - SF - March 2015</a:t>
            </a:r>
            <a:endParaRPr lang="en-US"/>
          </a:p>
        </p:txBody>
      </p:sp>
      <p:sp>
        <p:nvSpPr>
          <p:cNvPr id="5" name="Slide Number Placeholder 4"/>
          <p:cNvSpPr>
            <a:spLocks noGrp="1"/>
          </p:cNvSpPr>
          <p:nvPr>
            <p:ph type="sldNum" sz="quarter" idx="12"/>
          </p:nvPr>
        </p:nvSpPr>
        <p:spPr/>
        <p:txBody>
          <a:bodyPr/>
          <a:lstStyle/>
          <a:p>
            <a:fld id="{0C33199A-FE14-4737-A3CA-C286AD0A02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rtl="0" fontAlgn="base">
              <a:spcBef>
                <a:spcPct val="0"/>
              </a:spcBef>
              <a:spcAft>
                <a:spcPct val="0"/>
              </a:spcAft>
              <a:defRPr lang="en-US" sz="4000" kern="1200" dirty="0" smtClean="0">
                <a:ln w="28575">
                  <a:solidFill>
                    <a:schemeClr val="tx1"/>
                  </a:solidFill>
                  <a:prstDash val="sysDash"/>
                </a:ln>
                <a:solidFill>
                  <a:schemeClr val="tx2"/>
                </a:solidFill>
                <a:latin typeface="+mj-lt"/>
                <a:ea typeface="+mj-ea"/>
                <a:cs typeface="+mj-cs"/>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4" name="Footer Placeholder 3"/>
          <p:cNvSpPr>
            <a:spLocks noGrp="1"/>
          </p:cNvSpPr>
          <p:nvPr>
            <p:ph type="ftr" sz="quarter" idx="11"/>
          </p:nvPr>
        </p:nvSpPr>
        <p:spPr/>
        <p:txBody>
          <a:bodyPr/>
          <a:lstStyle/>
          <a:p>
            <a:r>
              <a:rPr lang="en-US" smtClean="0"/>
              <a:t>Impact of the Sup. Ct. on Pat. Enf. - SF - March 2015</a:t>
            </a:r>
            <a:endParaRPr lang="en-US"/>
          </a:p>
        </p:txBody>
      </p:sp>
      <p:sp>
        <p:nvSpPr>
          <p:cNvPr id="5" name="Slide Number Placeholder 4"/>
          <p:cNvSpPr>
            <a:spLocks noGrp="1"/>
          </p:cNvSpPr>
          <p:nvPr>
            <p:ph type="sldNum" sz="quarter" idx="12"/>
          </p:nvPr>
        </p:nvSpPr>
        <p:spPr/>
        <p:txBody>
          <a:bodyPr/>
          <a:lstStyle/>
          <a:p>
            <a:fld id="{0C33199A-FE14-4737-A3CA-C286AD0A02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cstate="print">
            <a:alphaModFix amt="25000"/>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762000"/>
          </a:xfrm>
          <a:prstGeom prst="rect">
            <a:avLst/>
          </a:prstGeom>
          <a:noFill/>
          <a:ln w="9525">
            <a:solidFill>
              <a:schemeClr val="tx1"/>
            </a:solidFill>
            <a:prstDash val="dash"/>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84300"/>
            <a:ext cx="8229600" cy="4483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text</a:t>
            </a:r>
          </a:p>
          <a:p>
            <a:pPr lvl="0"/>
            <a:r>
              <a:rPr lang="en-US" dirty="0" smtClean="0"/>
              <a:t>to</a:t>
            </a:r>
          </a:p>
          <a:p>
            <a:pPr lvl="0"/>
            <a:r>
              <a:rPr lang="en-US" dirty="0" smtClean="0"/>
              <a:t>fill</a:t>
            </a:r>
          </a:p>
          <a:p>
            <a:pPr lvl="0"/>
            <a:r>
              <a:rPr lang="en-US" dirty="0" smtClean="0"/>
              <a:t>the</a:t>
            </a:r>
          </a:p>
          <a:p>
            <a:pPr lvl="0"/>
            <a:endParaRPr lang="en-US" dirty="0" smtClean="0"/>
          </a:p>
          <a:p>
            <a:pPr lvl="0"/>
            <a:r>
              <a:rPr lang="en-US" dirty="0" smtClean="0"/>
              <a:t>area</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r>
              <a:rPr lang="en-US" smtClean="0"/>
              <a:t>RJM 3/12/2015</a:t>
            </a:r>
            <a:endParaRPr lang="en-US"/>
          </a:p>
        </p:txBody>
      </p:sp>
      <p:sp>
        <p:nvSpPr>
          <p:cNvPr id="1029" name="Rectangle 5"/>
          <p:cNvSpPr>
            <a:spLocks noGrp="1" noChangeArrowheads="1"/>
          </p:cNvSpPr>
          <p:nvPr>
            <p:ph type="ftr" sz="quarter" idx="3"/>
          </p:nvPr>
        </p:nvSpPr>
        <p:spPr bwMode="auto">
          <a:xfrm>
            <a:off x="2500313" y="6245225"/>
            <a:ext cx="411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r>
              <a:rPr lang="en-US" smtClean="0"/>
              <a:t>Impact of the Sup. Ct. on Pat. Enf. - SF - March 2015</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C33199A-FE14-4737-A3CA-C286AD0A025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2" r:id="rId8"/>
    <p:sldLayoutId id="2147483663" r:id="rId9"/>
    <p:sldLayoutId id="2147483656" r:id="rId10"/>
    <p:sldLayoutId id="2147483657" r:id="rId11"/>
    <p:sldLayoutId id="2147483658" r:id="rId12"/>
    <p:sldLayoutId id="2147483659" r:id="rId13"/>
    <p:sldLayoutId id="2147483660" r:id="rId14"/>
    <p:sldLayoutId id="2147483661" r:id="rId15"/>
  </p:sldLayoutIdLst>
  <p:timing>
    <p:tnLst>
      <p:par>
        <p:cTn id="1" dur="indefinite" restart="never" nodeType="tmRoot"/>
      </p:par>
    </p:tnLst>
  </p:timing>
  <p:hf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Arial" charset="0"/>
        </a:defRPr>
      </a:lvl2pPr>
      <a:lvl3pPr algn="ctr" rtl="0" fontAlgn="base">
        <a:spcBef>
          <a:spcPct val="0"/>
        </a:spcBef>
        <a:spcAft>
          <a:spcPct val="0"/>
        </a:spcAft>
        <a:defRPr sz="4400">
          <a:solidFill>
            <a:schemeClr val="tx2"/>
          </a:solidFill>
          <a:latin typeface="Times New Roman" pitchFamily="18" charset="0"/>
          <a:cs typeface="Arial" charset="0"/>
        </a:defRPr>
      </a:lvl3pPr>
      <a:lvl4pPr algn="ctr" rtl="0" fontAlgn="base">
        <a:spcBef>
          <a:spcPct val="0"/>
        </a:spcBef>
        <a:spcAft>
          <a:spcPct val="0"/>
        </a:spcAft>
        <a:defRPr sz="4400">
          <a:solidFill>
            <a:schemeClr val="tx2"/>
          </a:solidFill>
          <a:latin typeface="Times New Roman" pitchFamily="18" charset="0"/>
          <a:cs typeface="Arial" charset="0"/>
        </a:defRPr>
      </a:lvl4pPr>
      <a:lvl5pPr algn="ctr" rtl="0" fontAlgn="base">
        <a:spcBef>
          <a:spcPct val="0"/>
        </a:spcBef>
        <a:spcAft>
          <a:spcPct val="0"/>
        </a:spcAft>
        <a:defRPr sz="4400">
          <a:solidFill>
            <a:schemeClr val="tx2"/>
          </a:solidFill>
          <a:latin typeface="Times New Roman" pitchFamily="18" charset="0"/>
          <a:cs typeface="Arial" charset="0"/>
        </a:defRPr>
      </a:lvl5pPr>
      <a:lvl6pPr marL="457200" algn="ctr" rtl="0" fontAlgn="base">
        <a:spcBef>
          <a:spcPct val="0"/>
        </a:spcBef>
        <a:spcAft>
          <a:spcPct val="0"/>
        </a:spcAft>
        <a:defRPr sz="4400">
          <a:solidFill>
            <a:schemeClr val="tx2"/>
          </a:solidFill>
          <a:latin typeface="Times New Roman" pitchFamily="18" charset="0"/>
          <a:cs typeface="Arial" charset="0"/>
        </a:defRPr>
      </a:lvl6pPr>
      <a:lvl7pPr marL="914400" algn="ctr" rtl="0" fontAlgn="base">
        <a:spcBef>
          <a:spcPct val="0"/>
        </a:spcBef>
        <a:spcAft>
          <a:spcPct val="0"/>
        </a:spcAft>
        <a:defRPr sz="4400">
          <a:solidFill>
            <a:schemeClr val="tx2"/>
          </a:solidFill>
          <a:latin typeface="Times New Roman" pitchFamily="18" charset="0"/>
          <a:cs typeface="Arial" charset="0"/>
        </a:defRPr>
      </a:lvl7pPr>
      <a:lvl8pPr marL="1371600" algn="ctr" rtl="0" fontAlgn="base">
        <a:spcBef>
          <a:spcPct val="0"/>
        </a:spcBef>
        <a:spcAft>
          <a:spcPct val="0"/>
        </a:spcAft>
        <a:defRPr sz="4400">
          <a:solidFill>
            <a:schemeClr val="tx2"/>
          </a:solidFill>
          <a:latin typeface="Times New Roman" pitchFamily="18" charset="0"/>
          <a:cs typeface="Arial" charset="0"/>
        </a:defRPr>
      </a:lvl8pPr>
      <a:lvl9pPr marL="1828800" algn="ctr" rtl="0" fontAlgn="base">
        <a:spcBef>
          <a:spcPct val="0"/>
        </a:spcBef>
        <a:spcAft>
          <a:spcPct val="0"/>
        </a:spcAft>
        <a:defRPr sz="4400">
          <a:solidFill>
            <a:schemeClr val="tx2"/>
          </a:solidFill>
          <a:latin typeface="Times New Roman" pitchFamily="18" charset="0"/>
          <a:cs typeface="Arial" charset="0"/>
        </a:defRPr>
      </a:lvl9pPr>
    </p:titleStyle>
    <p:bodyStyle>
      <a:lvl1pPr algn="l" rtl="0" fontAlgn="base">
        <a:spcBef>
          <a:spcPct val="0"/>
        </a:spcBef>
        <a:spcAft>
          <a:spcPct val="0"/>
        </a:spcAft>
        <a:defRPr sz="2800">
          <a:solidFill>
            <a:schemeClr val="tx1"/>
          </a:solidFill>
          <a:latin typeface="+mn-lt"/>
          <a:ea typeface="+mn-ea"/>
          <a:cs typeface="+mn-cs"/>
        </a:defRPr>
      </a:lvl1pPr>
      <a:lvl2pPr marL="801688" indent="-344488" algn="l" rtl="0" fontAlgn="base">
        <a:spcBef>
          <a:spcPct val="0"/>
        </a:spcBef>
        <a:spcAft>
          <a:spcPct val="0"/>
        </a:spcAft>
        <a:buChar char="–"/>
        <a:defRPr sz="2800">
          <a:solidFill>
            <a:schemeClr val="tx1"/>
          </a:solidFill>
          <a:latin typeface="+mn-lt"/>
          <a:cs typeface="+mn-cs"/>
        </a:defRPr>
      </a:lvl2pPr>
      <a:lvl3pPr marL="1147763" indent="-233363" algn="l" rtl="0" fontAlgn="base">
        <a:spcBef>
          <a:spcPct val="0"/>
        </a:spcBef>
        <a:spcAft>
          <a:spcPct val="0"/>
        </a:spcAft>
        <a:buChar char="•"/>
        <a:defRPr sz="2400">
          <a:solidFill>
            <a:schemeClr val="tx1"/>
          </a:solidFill>
          <a:latin typeface="+mn-lt"/>
          <a:cs typeface="+mn-cs"/>
        </a:defRPr>
      </a:lvl3pPr>
      <a:lvl4pPr marL="1604963" indent="-233363" algn="l" rtl="0" fontAlgn="base">
        <a:spcBef>
          <a:spcPct val="0"/>
        </a:spcBef>
        <a:spcAft>
          <a:spcPct val="0"/>
        </a:spcAft>
        <a:buChar char="–"/>
        <a:defRPr sz="2000">
          <a:solidFill>
            <a:schemeClr val="tx1"/>
          </a:solidFill>
          <a:latin typeface="+mn-lt"/>
          <a:cs typeface="+mn-cs"/>
        </a:defRPr>
      </a:lvl4pPr>
      <a:lvl5pPr marL="2062163" indent="-233363" algn="l" rtl="0" fontAlgn="base">
        <a:spcBef>
          <a:spcPct val="0"/>
        </a:spcBef>
        <a:spcAft>
          <a:spcPct val="0"/>
        </a:spcAft>
        <a:buChar char="»"/>
        <a:defRPr sz="2000">
          <a:solidFill>
            <a:schemeClr val="tx1"/>
          </a:solidFill>
          <a:latin typeface="+mn-lt"/>
          <a:cs typeface="+mn-cs"/>
        </a:defRPr>
      </a:lvl5pPr>
      <a:lvl6pPr marL="2286000" algn="l" rtl="0" fontAlgn="base">
        <a:spcBef>
          <a:spcPct val="0"/>
        </a:spcBef>
        <a:spcAft>
          <a:spcPct val="0"/>
        </a:spcAft>
        <a:buChar char="»"/>
        <a:defRPr sz="2000">
          <a:solidFill>
            <a:schemeClr val="tx1"/>
          </a:solidFill>
          <a:latin typeface="+mn-lt"/>
          <a:cs typeface="+mn-cs"/>
        </a:defRPr>
      </a:lvl6pPr>
      <a:lvl7pPr marL="2743200" algn="l" rtl="0" fontAlgn="base">
        <a:spcBef>
          <a:spcPct val="0"/>
        </a:spcBef>
        <a:spcAft>
          <a:spcPct val="0"/>
        </a:spcAft>
        <a:buChar char="»"/>
        <a:defRPr sz="2000">
          <a:solidFill>
            <a:schemeClr val="tx1"/>
          </a:solidFill>
          <a:latin typeface="+mn-lt"/>
          <a:cs typeface="+mn-cs"/>
        </a:defRPr>
      </a:lvl7pPr>
      <a:lvl8pPr marL="3200400" algn="l" rtl="0" fontAlgn="base">
        <a:spcBef>
          <a:spcPct val="0"/>
        </a:spcBef>
        <a:spcAft>
          <a:spcPct val="0"/>
        </a:spcAft>
        <a:buChar char="»"/>
        <a:defRPr sz="2000">
          <a:solidFill>
            <a:schemeClr val="tx1"/>
          </a:solidFill>
          <a:latin typeface="+mn-lt"/>
          <a:cs typeface="+mn-cs"/>
        </a:defRPr>
      </a:lvl8pPr>
      <a:lvl9pPr marL="3657600" algn="l" rtl="0" fontAlgn="base">
        <a:spcBef>
          <a:spcPct val="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tanford.edu/~rjmorris/SVA_TALK.PPT"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53.xml"/><Relationship Id="rId3" Type="http://schemas.openxmlformats.org/officeDocument/2006/relationships/slide" Target="slide33.xml"/><Relationship Id="rId7" Type="http://schemas.openxmlformats.org/officeDocument/2006/relationships/slide" Target="slide36.xml"/><Relationship Id="rId12" Type="http://schemas.openxmlformats.org/officeDocument/2006/relationships/slide" Target="slide47.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slide" Target="slide38.xml"/><Relationship Id="rId11" Type="http://schemas.openxmlformats.org/officeDocument/2006/relationships/slide" Target="slide45.xml"/><Relationship Id="rId5" Type="http://schemas.openxmlformats.org/officeDocument/2006/relationships/slide" Target="slide35.xml"/><Relationship Id="rId10" Type="http://schemas.openxmlformats.org/officeDocument/2006/relationships/slide" Target="slide43.xml"/><Relationship Id="rId4" Type="http://schemas.openxmlformats.org/officeDocument/2006/relationships/slide" Target="slide34.xml"/><Relationship Id="rId9" Type="http://schemas.openxmlformats.org/officeDocument/2006/relationships/slide" Target="slide44.xml"/><Relationship Id="rId14" Type="http://schemas.openxmlformats.org/officeDocument/2006/relationships/slide" Target="slide4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law.cornell.edu/cfr/text/37/1.520"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cholar.google.com/scholar_case?case=3095713882675765791&amp;q=%22tend+to+impede+innovation%22+mayer&amp;hl=en&amp;as_sdt=2006"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5" Type="http://schemas.openxmlformats.org/officeDocument/2006/relationships/hyperlink" Target="http://scholar.google.com/scholar_case?case=15445131955420619562&amp;q=%22tend+to+impede+innovation%22+mayer&amp;hl=en&amp;as_sdt=2006" TargetMode="External"/><Relationship Id="rId4" Type="http://schemas.openxmlformats.org/officeDocument/2006/relationships/hyperlink" Target="http://scholar.google.com/scholar_case?case=9195622383669422745&amp;q=%22tend+to+impede+innovation%22+mayer&amp;hl=en&amp;as_sdt=2006" TargetMode="Externa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cs.google.com/viewer?url=patentimages.storage.googleapis.com/pdfs/US4416633.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anford.edu/~rjmorris/bilski_filing.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6213" y="328960"/>
            <a:ext cx="8762999" cy="4708981"/>
          </a:xfrm>
          <a:noFill/>
          <a:ln w="28575">
            <a:solidFill>
              <a:schemeClr val="tx1"/>
            </a:solidFill>
            <a:prstDash val="sysDot"/>
          </a:ln>
        </p:spPr>
        <p:txBody>
          <a:bodyPr wrap="square">
            <a:spAutoFit/>
          </a:bodyPr>
          <a:lstStyle/>
          <a:p>
            <a:pPr>
              <a:lnSpc>
                <a:spcPts val="2000"/>
              </a:lnSpc>
              <a:spcAft>
                <a:spcPts val="1200"/>
              </a:spcAft>
            </a:pPr>
            <a:r>
              <a:rPr lang="en-US" b="1" dirty="0" smtClean="0">
                <a:latin typeface="Courier New" panose="02070309020205020404" pitchFamily="49" charset="0"/>
                <a:cs typeface="Courier New" panose="02070309020205020404" pitchFamily="49" charset="0"/>
              </a:rPr>
              <a:t/>
            </a:r>
            <a:br>
              <a:rPr lang="en-US" b="1" dirty="0" smtClean="0">
                <a:latin typeface="Courier New" panose="02070309020205020404" pitchFamily="49" charset="0"/>
                <a:cs typeface="Courier New" panose="02070309020205020404" pitchFamily="49" charset="0"/>
              </a:rPr>
            </a:br>
            <a:r>
              <a:rPr lang="en-US" b="1" dirty="0" smtClean="0">
                <a:latin typeface="Courier New" panose="02070309020205020404" pitchFamily="49" charset="0"/>
                <a:cs typeface="Courier New" panose="02070309020205020404" pitchFamily="49" charset="0"/>
              </a:rPr>
              <a:t>An</a:t>
            </a:r>
            <a:br>
              <a:rPr lang="en-US" b="1" dirty="0" smtClean="0">
                <a:latin typeface="Courier New" panose="02070309020205020404" pitchFamily="49" charset="0"/>
                <a:cs typeface="Courier New" panose="02070309020205020404" pitchFamily="49" charset="0"/>
              </a:rPr>
            </a:b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
            </a:r>
            <a:br>
              <a:rPr lang="en-US" b="1" dirty="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sz="3600" b="1" dirty="0">
                <a:latin typeface="Courier New" panose="02070309020205020404" pitchFamily="49" charset="0"/>
                <a:cs typeface="Courier New" panose="02070309020205020404" pitchFamily="49" charset="0"/>
              </a:rPr>
              <a:t/>
            </a:r>
            <a:br>
              <a:rPr lang="en-US" sz="3600" b="1" dirty="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sz="3600" b="1" dirty="0">
                <a:latin typeface="Courier New" panose="02070309020205020404" pitchFamily="49" charset="0"/>
                <a:cs typeface="Courier New" panose="02070309020205020404" pitchFamily="49" charset="0"/>
              </a:rPr>
              <a:t/>
            </a:r>
            <a:br>
              <a:rPr lang="en-US" sz="3600" b="1" dirty="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sz="3600" b="1" dirty="0">
                <a:latin typeface="Courier New" panose="02070309020205020404" pitchFamily="49" charset="0"/>
                <a:cs typeface="Courier New" panose="02070309020205020404" pitchFamily="49" charset="0"/>
              </a:rPr>
              <a:t/>
            </a:r>
            <a:br>
              <a:rPr lang="en-US" sz="3600" b="1" dirty="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sz="3600" b="1" dirty="0">
                <a:latin typeface="Courier New" panose="02070309020205020404" pitchFamily="49" charset="0"/>
                <a:cs typeface="Courier New" panose="02070309020205020404" pitchFamily="49" charset="0"/>
              </a:rPr>
              <a:t/>
            </a:r>
            <a:br>
              <a:rPr lang="en-US" sz="3600" b="1" dirty="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b="1" dirty="0" smtClean="0">
                <a:latin typeface="Courier New" panose="02070309020205020404" pitchFamily="49" charset="0"/>
                <a:cs typeface="Courier New" panose="02070309020205020404" pitchFamily="49" charset="0"/>
              </a:rPr>
              <a:t>Approach to 101* </a:t>
            </a:r>
            <a:endParaRPr lang="en-US" sz="1800" b="1" dirty="0">
              <a:latin typeface="Courier New" panose="02070309020205020404" pitchFamily="49" charset="0"/>
              <a:ea typeface="SimSun" pitchFamily="2" charset="-122"/>
              <a:cs typeface="Courier New" panose="02070309020205020404" pitchFamily="49" charset="0"/>
            </a:endParaRPr>
          </a:p>
        </p:txBody>
      </p:sp>
      <p:sp>
        <p:nvSpPr>
          <p:cNvPr id="2051" name="Rectangle 3"/>
          <p:cNvSpPr>
            <a:spLocks noGrp="1" noChangeArrowheads="1"/>
          </p:cNvSpPr>
          <p:nvPr>
            <p:ph type="subTitle" idx="1"/>
          </p:nvPr>
        </p:nvSpPr>
        <p:spPr>
          <a:xfrm>
            <a:off x="185738" y="5401270"/>
            <a:ext cx="8882062" cy="646331"/>
          </a:xfrm>
        </p:spPr>
        <p:txBody>
          <a:bodyPr/>
          <a:lstStyle/>
          <a:p>
            <a:pPr algn="l">
              <a:lnSpc>
                <a:spcPct val="90000"/>
              </a:lnSpc>
            </a:pPr>
            <a:r>
              <a:rPr lang="en-US" sz="2400" b="1" dirty="0" smtClean="0"/>
              <a:t>Roberta J. Morris, Esq., Ph.D. (Physics)</a:t>
            </a:r>
          </a:p>
          <a:p>
            <a:pPr algn="l">
              <a:lnSpc>
                <a:spcPct val="90000"/>
              </a:lnSpc>
            </a:pPr>
            <a:r>
              <a:rPr lang="en-US" sz="1600" dirty="0" smtClean="0"/>
              <a:t>Member of the Patent Bar and of the Bars of New York and Michigan            rjmorris@alumni.brown.edu</a:t>
            </a:r>
            <a:endParaRPr lang="en-US" sz="1600" dirty="0"/>
          </a:p>
        </p:txBody>
      </p:sp>
      <p:sp>
        <p:nvSpPr>
          <p:cNvPr id="2" name="Date Placeholder 1"/>
          <p:cNvSpPr>
            <a:spLocks noGrp="1"/>
          </p:cNvSpPr>
          <p:nvPr>
            <p:ph type="dt" sz="half" idx="10"/>
          </p:nvPr>
        </p:nvSpPr>
        <p:spPr/>
        <p:txBody>
          <a:bodyPr/>
          <a:lstStyle/>
          <a:p>
            <a:r>
              <a:rPr lang="en-US" smtClean="0"/>
              <a:t>RJM 3/12/2015</a:t>
            </a:r>
            <a:endParaRPr lang="en-US" dirty="0"/>
          </a:p>
        </p:txBody>
      </p:sp>
      <p:sp>
        <p:nvSpPr>
          <p:cNvPr id="3" name="Footer Placeholder 2"/>
          <p:cNvSpPr>
            <a:spLocks noGrp="1"/>
          </p:cNvSpPr>
          <p:nvPr>
            <p:ph type="ftr" sz="quarter" idx="12"/>
          </p:nvPr>
        </p:nvSpPr>
        <p:spPr/>
        <p:txBody>
          <a:bodyPr/>
          <a:lstStyle/>
          <a:p>
            <a:r>
              <a:rPr lang="en-US" smtClean="0"/>
              <a:t>Impact of the Sup. Ct. on Pat. Enf. - SF - March 2015</a:t>
            </a:r>
            <a:endParaRPr lang="en-US"/>
          </a:p>
        </p:txBody>
      </p:sp>
      <p:sp>
        <p:nvSpPr>
          <p:cNvPr id="4" name="Slide Number Placeholder 3"/>
          <p:cNvSpPr>
            <a:spLocks noGrp="1"/>
          </p:cNvSpPr>
          <p:nvPr>
            <p:ph type="sldNum" sz="quarter" idx="11"/>
          </p:nvPr>
        </p:nvSpPr>
        <p:spPr/>
        <p:txBody>
          <a:bodyPr/>
          <a:lstStyle/>
          <a:p>
            <a:fld id="{0C33199A-FE14-4737-A3CA-C286AD0A0259}" type="slidenum">
              <a:rPr lang="en-US" smtClean="0"/>
              <a:pPr/>
              <a:t>1</a:t>
            </a:fld>
            <a:endParaRPr lang="en-US"/>
          </a:p>
        </p:txBody>
      </p:sp>
      <p:grpSp>
        <p:nvGrpSpPr>
          <p:cNvPr id="5" name="Group 4"/>
          <p:cNvGrpSpPr/>
          <p:nvPr/>
        </p:nvGrpSpPr>
        <p:grpSpPr>
          <a:xfrm>
            <a:off x="1371600" y="1158657"/>
            <a:ext cx="6232851" cy="3108543"/>
            <a:chOff x="1371600" y="1278466"/>
            <a:chExt cx="6232851" cy="3108543"/>
          </a:xfrm>
        </p:grpSpPr>
        <p:sp>
          <p:nvSpPr>
            <p:cNvPr id="7" name="TextBox 6"/>
            <p:cNvSpPr txBox="1"/>
            <p:nvPr/>
          </p:nvSpPr>
          <p:spPr>
            <a:xfrm>
              <a:off x="2040293" y="1278466"/>
              <a:ext cx="5165424" cy="3108543"/>
            </a:xfrm>
            <a:prstGeom prst="rect">
              <a:avLst/>
            </a:prstGeom>
            <a:noFill/>
          </p:spPr>
          <p:txBody>
            <a:bodyPr wrap="square" rtlCol="0">
              <a:spAutoFit/>
            </a:bodyPr>
            <a:lstStyle/>
            <a:p>
              <a:pPr marL="514350" indent="-514350">
                <a:buAutoNum type="alphaLcPeriod"/>
              </a:pPr>
              <a:r>
                <a:rPr lang="en-US" sz="2800" b="1" dirty="0" smtClean="0">
                  <a:solidFill>
                    <a:srgbClr val="009900"/>
                  </a:solidFill>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Disruptive</a:t>
              </a:r>
            </a:p>
            <a:p>
              <a:pPr marL="514350" indent="-514350">
                <a:buAutoNum type="alphaLcPeriod"/>
              </a:pPr>
              <a:r>
                <a:rPr lang="en-US" sz="2800" b="1" dirty="0" smtClean="0">
                  <a:solidFill>
                    <a:srgbClr val="009900"/>
                  </a:solidFill>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Interactive</a:t>
              </a:r>
            </a:p>
            <a:p>
              <a:pPr marL="514350" indent="-514350">
                <a:buAutoNum type="alphaLcPeriod"/>
              </a:pPr>
              <a:r>
                <a:rPr lang="en-US" sz="2800" b="1" dirty="0" smtClean="0">
                  <a:solidFill>
                    <a:srgbClr val="009900"/>
                  </a:solidFill>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Divergent</a:t>
              </a:r>
            </a:p>
            <a:p>
              <a:pPr marL="514350" indent="-514350">
                <a:buAutoNum type="alphaLcPeriod"/>
              </a:pPr>
              <a:r>
                <a:rPr lang="en-US" sz="2800" b="1" dirty="0" smtClean="0">
                  <a:solidFill>
                    <a:srgbClr val="009900"/>
                  </a:solidFill>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Outside the Box</a:t>
              </a:r>
            </a:p>
            <a:p>
              <a:pPr marL="514350" indent="-514350">
                <a:buAutoNum type="alphaLcPeriod"/>
              </a:pPr>
              <a:r>
                <a:rPr lang="en-US" sz="2800" b="1" dirty="0" smtClean="0">
                  <a:solidFill>
                    <a:srgbClr val="009900"/>
                  </a:solidFill>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Outside your Comfort Zone</a:t>
              </a:r>
            </a:p>
            <a:p>
              <a:pPr marL="514350" indent="-514350">
                <a:buAutoNum type="alphaLcPeriod"/>
              </a:pPr>
              <a:r>
                <a:rPr lang="en-US" sz="2800" b="1" dirty="0" smtClean="0">
                  <a:solidFill>
                    <a:srgbClr val="009900"/>
                  </a:solidFill>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Granular</a:t>
              </a:r>
              <a:r>
                <a:rPr lang="en-US" sz="2800" b="1" dirty="0">
                  <a:solidFill>
                    <a:srgbClr val="009900"/>
                  </a:solidFill>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 </a:t>
              </a:r>
              <a:r>
                <a:rPr lang="en-US" sz="2800" b="1" dirty="0" smtClean="0">
                  <a:solidFill>
                    <a:srgbClr val="009900"/>
                  </a:solidFill>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&amp; nuanced</a:t>
              </a:r>
            </a:p>
          </p:txBody>
        </p:sp>
        <p:sp>
          <p:nvSpPr>
            <p:cNvPr id="8" name="Left Brace 7"/>
            <p:cNvSpPr/>
            <p:nvPr/>
          </p:nvSpPr>
          <p:spPr bwMode="auto">
            <a:xfrm>
              <a:off x="1371600" y="1333750"/>
              <a:ext cx="797469" cy="3009650"/>
            </a:xfrm>
            <a:prstGeom prst="leftBrace">
              <a:avLst>
                <a:gd name="adj1" fmla="val 43461"/>
                <a:gd name="adj2" fmla="val 50000"/>
              </a:avLst>
            </a:prstGeom>
            <a:noFill/>
            <a:ln w="57150" cap="flat" cmpd="sng" algn="ctr">
              <a:solidFill>
                <a:srgbClr val="0099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solidFill>
                    <a:schemeClr val="tx2"/>
                  </a:solidFill>
                </a:ln>
                <a:solidFill>
                  <a:schemeClr val="tx1"/>
                </a:solidFill>
                <a:effectLst/>
                <a:latin typeface="Arial" charset="0"/>
                <a:cs typeface="Arial" charset="0"/>
              </a:endParaRPr>
            </a:p>
          </p:txBody>
        </p:sp>
        <p:sp>
          <p:nvSpPr>
            <p:cNvPr id="11" name="Left Brace 10"/>
            <p:cNvSpPr/>
            <p:nvPr/>
          </p:nvSpPr>
          <p:spPr bwMode="auto">
            <a:xfrm flipH="1">
              <a:off x="6806982" y="1278466"/>
              <a:ext cx="797469" cy="2963278"/>
            </a:xfrm>
            <a:prstGeom prst="leftBrace">
              <a:avLst>
                <a:gd name="adj1" fmla="val 43461"/>
                <a:gd name="adj2" fmla="val 50000"/>
              </a:avLst>
            </a:prstGeom>
            <a:noFill/>
            <a:ln w="57150" cap="flat" cmpd="sng" algn="ctr">
              <a:solidFill>
                <a:srgbClr val="0099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solidFill>
                    <a:schemeClr val="tx2"/>
                  </a:solidFill>
                </a:ln>
                <a:solidFill>
                  <a:schemeClr val="tx1"/>
                </a:solidFill>
                <a:effectLst/>
                <a:latin typeface="Arial" charset="0"/>
                <a:cs typeface="Arial" charset="0"/>
              </a:endParaRPr>
            </a:p>
          </p:txBody>
        </p:sp>
      </p:grpSp>
    </p:spTree>
    <p:extLst>
      <p:ext uri="{BB962C8B-B14F-4D97-AF65-F5344CB8AC3E}">
        <p14:creationId xmlns:p14="http://schemas.microsoft.com/office/powerpoint/2010/main" val="2987309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Mayo</a:t>
            </a:r>
            <a:r>
              <a:rPr lang="en-US" dirty="0" smtClean="0"/>
              <a:t> Two-Step Analysis</a:t>
            </a:r>
            <a:endParaRPr lang="en-US" dirty="0"/>
          </a:p>
        </p:txBody>
      </p:sp>
      <p:sp>
        <p:nvSpPr>
          <p:cNvPr id="3" name="Content Placeholder 2"/>
          <p:cNvSpPr>
            <a:spLocks noGrp="1"/>
          </p:cNvSpPr>
          <p:nvPr>
            <p:ph idx="1"/>
          </p:nvPr>
        </p:nvSpPr>
        <p:spPr>
          <a:xfrm>
            <a:off x="457200" y="1384300"/>
            <a:ext cx="8229600" cy="3600986"/>
          </a:xfrm>
        </p:spPr>
        <p:txBody>
          <a:bodyPr/>
          <a:lstStyle/>
          <a:p>
            <a:r>
              <a:rPr lang="en-US" sz="4800" dirty="0" smtClean="0"/>
              <a:t>When life gives you </a:t>
            </a:r>
            <a:r>
              <a:rPr lang="en-US" sz="4800" i="1" dirty="0" smtClean="0"/>
              <a:t>Mayo</a:t>
            </a:r>
            <a:r>
              <a:rPr lang="en-US" sz="4800" dirty="0" smtClean="0"/>
              <a:t>, </a:t>
            </a:r>
          </a:p>
          <a:p>
            <a:r>
              <a:rPr lang="en-US" sz="4800" dirty="0" smtClean="0"/>
              <a:t>make </a:t>
            </a:r>
          </a:p>
          <a:p>
            <a:r>
              <a:rPr lang="en-US" sz="4800" dirty="0"/>
              <a:t>	</a:t>
            </a:r>
            <a:r>
              <a:rPr lang="en-US" sz="4800" dirty="0" smtClean="0"/>
              <a:t>Mayo: NAYED</a:t>
            </a:r>
          </a:p>
          <a:p>
            <a:endParaRPr lang="en-US" dirty="0"/>
          </a:p>
          <a:p>
            <a:endParaRPr lang="en-US" dirty="0"/>
          </a:p>
          <a:p>
            <a:endParaRPr lang="en-US" dirty="0" smtClean="0"/>
          </a:p>
        </p:txBody>
      </p:sp>
      <p:sp>
        <p:nvSpPr>
          <p:cNvPr id="4" name="Date Placeholder 3"/>
          <p:cNvSpPr>
            <a:spLocks noGrp="1"/>
          </p:cNvSpPr>
          <p:nvPr>
            <p:ph type="dt" sz="half" idx="10"/>
          </p:nvPr>
        </p:nvSpPr>
        <p:spPr/>
        <p:txBody>
          <a:bodyPr/>
          <a:lstStyle/>
          <a:p>
            <a:r>
              <a:rPr lang="en-US" smtClean="0"/>
              <a:t>RJM 3/12/2015</a:t>
            </a:r>
            <a:endParaRPr lang="en-US" dirty="0"/>
          </a:p>
        </p:txBody>
      </p:sp>
      <p:sp>
        <p:nvSpPr>
          <p:cNvPr id="5" name="Footer Placeholder 4"/>
          <p:cNvSpPr>
            <a:spLocks noGrp="1"/>
          </p:cNvSpPr>
          <p:nvPr>
            <p:ph type="ftr" sz="quarter" idx="11"/>
          </p:nvPr>
        </p:nvSpPr>
        <p:spPr/>
        <p:txBody>
          <a:body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p>
            <a:fld id="{F68C85B1-29B0-4A5C-B207-FB3054EFB869}" type="slidenum">
              <a:rPr lang="en-US" smtClean="0"/>
              <a:pPr/>
              <a:t>10</a:t>
            </a:fld>
            <a:endParaRPr lang="en-US"/>
          </a:p>
        </p:txBody>
      </p:sp>
    </p:spTree>
    <p:extLst>
      <p:ext uri="{BB962C8B-B14F-4D97-AF65-F5344CB8AC3E}">
        <p14:creationId xmlns:p14="http://schemas.microsoft.com/office/powerpoint/2010/main" val="3428359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Mayo</a:t>
            </a:r>
            <a:r>
              <a:rPr lang="en-US" dirty="0" smtClean="0"/>
              <a:t> Two-Step Analysis</a:t>
            </a:r>
            <a:endParaRPr lang="en-US" dirty="0"/>
          </a:p>
        </p:txBody>
      </p:sp>
      <p:sp>
        <p:nvSpPr>
          <p:cNvPr id="3" name="Content Placeholder 2"/>
          <p:cNvSpPr>
            <a:spLocks noGrp="1"/>
          </p:cNvSpPr>
          <p:nvPr>
            <p:ph idx="1"/>
          </p:nvPr>
        </p:nvSpPr>
        <p:spPr>
          <a:xfrm>
            <a:off x="457200" y="1384300"/>
            <a:ext cx="8229600" cy="5262979"/>
          </a:xfrm>
        </p:spPr>
        <p:txBody>
          <a:bodyPr/>
          <a:lstStyle/>
          <a:p>
            <a:r>
              <a:rPr lang="en-US" sz="4800" dirty="0" smtClean="0"/>
              <a:t>When life gives you </a:t>
            </a:r>
            <a:r>
              <a:rPr lang="en-US" sz="4800" i="1" dirty="0" smtClean="0"/>
              <a:t>Mayo</a:t>
            </a:r>
            <a:r>
              <a:rPr lang="en-US" sz="4800" dirty="0" smtClean="0"/>
              <a:t>, </a:t>
            </a:r>
          </a:p>
          <a:p>
            <a:r>
              <a:rPr lang="en-US" sz="4800" dirty="0" smtClean="0"/>
              <a:t>make </a:t>
            </a:r>
          </a:p>
          <a:p>
            <a:r>
              <a:rPr lang="en-US" sz="4800" dirty="0"/>
              <a:t>	</a:t>
            </a:r>
            <a:r>
              <a:rPr lang="en-US" sz="4800" dirty="0" smtClean="0"/>
              <a:t>Mayo: NAYED</a:t>
            </a:r>
          </a:p>
          <a:p>
            <a:endParaRPr lang="en-US" dirty="0"/>
          </a:p>
          <a:p>
            <a:r>
              <a:rPr lang="en-US" sz="5400" b="1" dirty="0" smtClean="0">
                <a:effectLst>
                  <a:outerShdw blurRad="38100" dist="38100" dir="2700000" algn="tl">
                    <a:srgbClr val="000000">
                      <a:alpha val="43137"/>
                    </a:srgbClr>
                  </a:outerShdw>
                </a:effectLst>
                <a:latin typeface="Bradley Hand ITC" panose="03070402050302030203" pitchFamily="66" charset="0"/>
              </a:rPr>
              <a:t>All </a:t>
            </a:r>
            <a:r>
              <a:rPr lang="en-US" sz="5400" b="1" dirty="0">
                <a:effectLst>
                  <a:outerShdw blurRad="38100" dist="38100" dir="2700000" algn="tl">
                    <a:srgbClr val="000000">
                      <a:alpha val="43137"/>
                    </a:srgbClr>
                  </a:outerShdw>
                </a:effectLst>
                <a:latin typeface="Bradley Hand ITC" panose="03070402050302030203" pitchFamily="66" charset="0"/>
              </a:rPr>
              <a:t>in favor of </a:t>
            </a:r>
            <a:r>
              <a:rPr lang="en-US" sz="5400" b="1" u="sng" dirty="0">
                <a:effectLst>
                  <a:outerShdw blurRad="38100" dist="38100" dir="2700000" algn="tl">
                    <a:srgbClr val="000000">
                      <a:alpha val="43137"/>
                    </a:srgbClr>
                  </a:outerShdw>
                </a:effectLst>
                <a:latin typeface="Bradley Hand ITC" panose="03070402050302030203" pitchFamily="66" charset="0"/>
              </a:rPr>
              <a:t>Mayo</a:t>
            </a:r>
            <a:r>
              <a:rPr lang="en-US" sz="5400" b="1" dirty="0" smtClean="0">
                <a:effectLst>
                  <a:outerShdw blurRad="38100" dist="38100" dir="2700000" algn="tl">
                    <a:srgbClr val="000000">
                      <a:alpha val="43137"/>
                    </a:srgbClr>
                  </a:outerShdw>
                </a:effectLst>
                <a:latin typeface="Bradley Hand ITC" panose="03070402050302030203" pitchFamily="66" charset="0"/>
              </a:rPr>
              <a:t>? </a:t>
            </a:r>
          </a:p>
          <a:p>
            <a:r>
              <a:rPr lang="en-US" sz="5400" b="1" dirty="0" smtClean="0">
                <a:effectLst>
                  <a:outerShdw blurRad="38100" dist="38100" dir="2700000" algn="tl">
                    <a:srgbClr val="000000">
                      <a:alpha val="43137"/>
                    </a:srgbClr>
                  </a:outerShdw>
                </a:effectLst>
                <a:latin typeface="Bradley Hand ITC" panose="03070402050302030203" pitchFamily="66" charset="0"/>
              </a:rPr>
              <a:t>The </a:t>
            </a:r>
            <a:r>
              <a:rPr lang="en-US" sz="5400" b="1" dirty="0">
                <a:effectLst>
                  <a:outerShdw blurRad="38100" dist="38100" dir="2700000" algn="tl">
                    <a:srgbClr val="000000">
                      <a:alpha val="43137"/>
                    </a:srgbClr>
                  </a:outerShdw>
                </a:effectLst>
                <a:latin typeface="Bradley Hand ITC" panose="03070402050302030203" pitchFamily="66" charset="0"/>
              </a:rPr>
              <a:t>NAYs have it</a:t>
            </a:r>
            <a:r>
              <a:rPr lang="en-US" sz="5400" b="1" dirty="0" smtClean="0">
                <a:effectLst>
                  <a:outerShdw blurRad="38100" dist="38100" dir="2700000" algn="tl">
                    <a:srgbClr val="000000">
                      <a:alpha val="43137"/>
                    </a:srgbClr>
                  </a:outerShdw>
                </a:effectLst>
                <a:latin typeface="Bradley Hand ITC" panose="03070402050302030203" pitchFamily="66" charset="0"/>
              </a:rPr>
              <a:t>.</a:t>
            </a:r>
            <a:endParaRPr lang="en-US" sz="5400" b="1" dirty="0">
              <a:effectLst>
                <a:outerShdw blurRad="38100" dist="38100" dir="2700000" algn="tl">
                  <a:srgbClr val="000000">
                    <a:alpha val="43137"/>
                  </a:srgbClr>
                </a:outerShdw>
              </a:effectLst>
              <a:latin typeface="Bradley Hand ITC" panose="03070402050302030203" pitchFamily="66" charset="0"/>
            </a:endParaRPr>
          </a:p>
          <a:p>
            <a:endParaRPr lang="en-US" dirty="0"/>
          </a:p>
          <a:p>
            <a:endParaRPr lang="en-US" dirty="0" smtClean="0"/>
          </a:p>
        </p:txBody>
      </p:sp>
      <p:sp>
        <p:nvSpPr>
          <p:cNvPr id="4" name="Date Placeholder 3"/>
          <p:cNvSpPr>
            <a:spLocks noGrp="1"/>
          </p:cNvSpPr>
          <p:nvPr>
            <p:ph type="dt" sz="half" idx="10"/>
          </p:nvPr>
        </p:nvSpPr>
        <p:spPr/>
        <p:txBody>
          <a:bodyPr/>
          <a:lstStyle/>
          <a:p>
            <a:r>
              <a:rPr lang="en-US" smtClean="0"/>
              <a:t>RJM 3/12/2015</a:t>
            </a:r>
            <a:endParaRPr lang="en-US" dirty="0"/>
          </a:p>
        </p:txBody>
      </p:sp>
      <p:sp>
        <p:nvSpPr>
          <p:cNvPr id="5" name="Footer Placeholder 4"/>
          <p:cNvSpPr>
            <a:spLocks noGrp="1"/>
          </p:cNvSpPr>
          <p:nvPr>
            <p:ph type="ftr" sz="quarter" idx="11"/>
          </p:nvPr>
        </p:nvSpPr>
        <p:spPr/>
        <p:txBody>
          <a:body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p>
            <a:fld id="{F68C85B1-29B0-4A5C-B207-FB3054EFB869}" type="slidenum">
              <a:rPr lang="en-US" smtClean="0"/>
              <a:pPr/>
              <a:t>11</a:t>
            </a:fld>
            <a:endParaRPr lang="en-US"/>
          </a:p>
        </p:txBody>
      </p:sp>
    </p:spTree>
    <p:extLst>
      <p:ext uri="{BB962C8B-B14F-4D97-AF65-F5344CB8AC3E}">
        <p14:creationId xmlns:p14="http://schemas.microsoft.com/office/powerpoint/2010/main" val="4215152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287375"/>
            <a:ext cx="8229600" cy="596747"/>
          </a:xfrm>
        </p:spPr>
        <p:txBody>
          <a:bodyPr/>
          <a:lstStyle/>
          <a:p>
            <a:r>
              <a:rPr lang="en-US" smtClean="0"/>
              <a:t>Riddle 1</a:t>
            </a:r>
            <a:endParaRPr lang="en-US" dirty="0"/>
          </a:p>
        </p:txBody>
      </p:sp>
      <p:sp>
        <p:nvSpPr>
          <p:cNvPr id="3" name="Content Placeholder 2"/>
          <p:cNvSpPr>
            <a:spLocks noGrp="1"/>
          </p:cNvSpPr>
          <p:nvPr>
            <p:ph idx="1"/>
          </p:nvPr>
        </p:nvSpPr>
        <p:spPr>
          <a:xfrm>
            <a:off x="1253121" y="1370778"/>
            <a:ext cx="6609183" cy="4524315"/>
          </a:xfrm>
        </p:spPr>
        <p:txBody>
          <a:bodyPr/>
          <a:lstStyle/>
          <a:p>
            <a:r>
              <a:rPr lang="en-US" sz="3200" dirty="0" smtClean="0"/>
              <a:t>What TERMS OF ART </a:t>
            </a:r>
          </a:p>
          <a:p>
            <a:r>
              <a:rPr lang="en-US" sz="3200" dirty="0" smtClean="0"/>
              <a:t>do real patent lawyers use for</a:t>
            </a:r>
          </a:p>
          <a:p>
            <a:pPr>
              <a:tabLst>
                <a:tab pos="466725" algn="l"/>
              </a:tabLst>
            </a:pPr>
            <a:r>
              <a:rPr lang="en-US" sz="3200" dirty="0"/>
              <a:t>	</a:t>
            </a:r>
            <a:r>
              <a:rPr lang="en-US" sz="3200" dirty="0" smtClean="0"/>
              <a:t>"</a:t>
            </a:r>
            <a:r>
              <a:rPr lang="en-US" sz="3600" b="1" dirty="0" smtClean="0">
                <a:solidFill>
                  <a:srgbClr val="C00000"/>
                </a:solidFill>
              </a:rPr>
              <a:t>w</a:t>
            </a:r>
            <a:r>
              <a:rPr lang="en-US" sz="3200" dirty="0" smtClean="0"/>
              <a:t>ell-</a:t>
            </a:r>
            <a:r>
              <a:rPr lang="en-US" sz="3600" b="1" dirty="0" smtClean="0">
                <a:solidFill>
                  <a:srgbClr val="C00000"/>
                </a:solidFill>
              </a:rPr>
              <a:t>u</a:t>
            </a:r>
            <a:r>
              <a:rPr lang="en-US" sz="3200" dirty="0" smtClean="0"/>
              <a:t>nderstood</a:t>
            </a:r>
            <a:r>
              <a:rPr lang="en-US" sz="3200" dirty="0"/>
              <a:t>, </a:t>
            </a:r>
            <a:endParaRPr lang="en-US" sz="3200" dirty="0" smtClean="0"/>
          </a:p>
          <a:p>
            <a:pPr>
              <a:tabLst>
                <a:tab pos="466725" algn="l"/>
              </a:tabLst>
            </a:pPr>
            <a:r>
              <a:rPr lang="en-US" sz="3200" dirty="0"/>
              <a:t>	</a:t>
            </a:r>
            <a:r>
              <a:rPr lang="en-US" sz="3600" b="1" dirty="0" smtClean="0">
                <a:solidFill>
                  <a:srgbClr val="C00000"/>
                </a:solidFill>
              </a:rPr>
              <a:t>r</a:t>
            </a:r>
            <a:r>
              <a:rPr lang="en-US" sz="3200" dirty="0" smtClean="0"/>
              <a:t>outine</a:t>
            </a:r>
            <a:r>
              <a:rPr lang="en-US" sz="3200" dirty="0"/>
              <a:t>, </a:t>
            </a:r>
            <a:endParaRPr lang="en-US" sz="3200" dirty="0" smtClean="0"/>
          </a:p>
          <a:p>
            <a:pPr>
              <a:tabLst>
                <a:tab pos="466725" algn="l"/>
              </a:tabLst>
            </a:pPr>
            <a:r>
              <a:rPr lang="en-US" sz="3200" dirty="0"/>
              <a:t>	</a:t>
            </a:r>
            <a:r>
              <a:rPr lang="en-US" sz="3600" b="1" dirty="0" smtClean="0">
                <a:solidFill>
                  <a:srgbClr val="C00000"/>
                </a:solidFill>
              </a:rPr>
              <a:t>c</a:t>
            </a:r>
            <a:r>
              <a:rPr lang="en-US" sz="3200" dirty="0" smtClean="0"/>
              <a:t>onventional </a:t>
            </a:r>
            <a:r>
              <a:rPr lang="en-US" sz="3600" b="1" dirty="0" err="1">
                <a:solidFill>
                  <a:srgbClr val="C00000"/>
                </a:solidFill>
              </a:rPr>
              <a:t>a</a:t>
            </a:r>
            <a:r>
              <a:rPr lang="en-US" sz="3200" dirty="0" err="1"/>
              <a:t>ctivit</a:t>
            </a:r>
            <a:r>
              <a:rPr lang="en-US" sz="3200" dirty="0"/>
              <a:t>[</a:t>
            </a:r>
            <a:r>
              <a:rPr lang="en-US" sz="3200" dirty="0" err="1"/>
              <a:t>ies</a:t>
            </a:r>
            <a:r>
              <a:rPr lang="en-US" sz="3200" dirty="0" smtClean="0"/>
              <a:t>]"?</a:t>
            </a:r>
          </a:p>
          <a:p>
            <a:r>
              <a:rPr lang="en-US" sz="3200" i="1" dirty="0" smtClean="0"/>
              <a:t>(Mayo, Alice)</a:t>
            </a:r>
          </a:p>
          <a:p>
            <a:endParaRPr lang="en-US" sz="2000" dirty="0" smtClean="0"/>
          </a:p>
          <a:p>
            <a:endParaRPr lang="en-US" sz="3200" i="1" dirty="0"/>
          </a:p>
          <a:p>
            <a:endParaRPr lang="en-US" sz="3200" dirty="0" smtClean="0"/>
          </a:p>
        </p:txBody>
      </p:sp>
      <p:sp>
        <p:nvSpPr>
          <p:cNvPr id="4" name="Date Placeholder 3"/>
          <p:cNvSpPr>
            <a:spLocks noGrp="1"/>
          </p:cNvSpPr>
          <p:nvPr>
            <p:ph type="dt" sz="half" idx="10"/>
          </p:nvPr>
        </p:nvSpPr>
        <p:spPr/>
        <p:txBody>
          <a:bodyPr/>
          <a:lstStyle/>
          <a:p>
            <a:r>
              <a:rPr lang="en-US" smtClean="0"/>
              <a:t>RJM 3/12/2015</a:t>
            </a:r>
            <a:endParaRPr lang="en-US" dirty="0"/>
          </a:p>
        </p:txBody>
      </p:sp>
      <p:sp>
        <p:nvSpPr>
          <p:cNvPr id="5" name="Footer Placeholder 4"/>
          <p:cNvSpPr>
            <a:spLocks noGrp="1"/>
          </p:cNvSpPr>
          <p:nvPr>
            <p:ph type="ftr" sz="quarter" idx="11"/>
          </p:nvPr>
        </p:nvSpPr>
        <p:spPr/>
        <p:txBody>
          <a:body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p>
            <a:fld id="{F68C85B1-29B0-4A5C-B207-FB3054EFB869}" type="slidenum">
              <a:rPr lang="en-US" smtClean="0"/>
              <a:pPr/>
              <a:t>12</a:t>
            </a:fld>
            <a:endParaRPr lang="en-US"/>
          </a:p>
        </p:txBody>
      </p:sp>
      <p:sp>
        <p:nvSpPr>
          <p:cNvPr id="7" name="TextBox 6"/>
          <p:cNvSpPr txBox="1"/>
          <p:nvPr/>
        </p:nvSpPr>
        <p:spPr>
          <a:xfrm>
            <a:off x="4343400" y="4673595"/>
            <a:ext cx="2479173" cy="1200329"/>
          </a:xfrm>
          <a:prstGeom prst="rect">
            <a:avLst/>
          </a:prstGeom>
          <a:noFill/>
          <a:ln w="28575">
            <a:solidFill>
              <a:srgbClr val="C00000"/>
            </a:solidFill>
          </a:ln>
        </p:spPr>
        <p:txBody>
          <a:bodyPr wrap="square" rtlCol="0">
            <a:spAutoFit/>
          </a:bodyPr>
          <a:lstStyle/>
          <a:p>
            <a:r>
              <a:rPr lang="en-US" sz="3600" dirty="0" smtClean="0">
                <a:solidFill>
                  <a:srgbClr val="FF0000"/>
                </a:solidFill>
                <a:effectLst>
                  <a:outerShdw blurRad="38100" dist="38100" dir="2700000" algn="tl">
                    <a:srgbClr val="000000">
                      <a:alpha val="43137"/>
                    </a:srgbClr>
                  </a:outerShdw>
                </a:effectLst>
                <a:latin typeface="+mn-lt"/>
              </a:rPr>
              <a:t>n. WURCA</a:t>
            </a:r>
          </a:p>
          <a:p>
            <a:r>
              <a:rPr lang="en-US" sz="3600" dirty="0" smtClean="0">
                <a:solidFill>
                  <a:srgbClr val="FF0000"/>
                </a:solidFill>
                <a:effectLst>
                  <a:outerShdw blurRad="38100" dist="38100" dir="2700000" algn="tl">
                    <a:srgbClr val="000000">
                      <a:alpha val="43137"/>
                    </a:srgbClr>
                  </a:outerShdw>
                </a:effectLst>
                <a:latin typeface="+mn-lt"/>
              </a:rPr>
              <a:t>adj. WURC</a:t>
            </a:r>
          </a:p>
        </p:txBody>
      </p:sp>
      <p:pic>
        <p:nvPicPr>
          <p:cNvPr id="8" name="Picture 4" descr="monalisa"/>
          <p:cNvPicPr>
            <a:picLocks noChangeAspect="1" noChangeArrowheads="1"/>
          </p:cNvPicPr>
          <p:nvPr/>
        </p:nvPicPr>
        <p:blipFill>
          <a:blip r:embed="rId3" cstate="print"/>
          <a:srcRect/>
          <a:stretch>
            <a:fillRect/>
          </a:stretch>
        </p:blipFill>
        <p:spPr bwMode="auto">
          <a:xfrm>
            <a:off x="228600" y="1609035"/>
            <a:ext cx="872121" cy="1358598"/>
          </a:xfrm>
          <a:prstGeom prst="rect">
            <a:avLst/>
          </a:prstGeom>
          <a:noFill/>
          <a:ln w="9525">
            <a:noFill/>
            <a:miter lim="800000"/>
            <a:headEnd/>
            <a:tailEnd/>
          </a:ln>
        </p:spPr>
      </p:pic>
    </p:spTree>
    <p:extLst>
      <p:ext uri="{BB962C8B-B14F-4D97-AF65-F5344CB8AC3E}">
        <p14:creationId xmlns:p14="http://schemas.microsoft.com/office/powerpoint/2010/main" val="232345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287375"/>
            <a:ext cx="8229600" cy="596747"/>
          </a:xfrm>
        </p:spPr>
        <p:txBody>
          <a:bodyPr/>
          <a:lstStyle/>
          <a:p>
            <a:r>
              <a:rPr lang="en-US" dirty="0" smtClean="0"/>
              <a:t>Riddle 2</a:t>
            </a:r>
            <a:endParaRPr lang="en-US" dirty="0"/>
          </a:p>
        </p:txBody>
      </p:sp>
      <p:sp>
        <p:nvSpPr>
          <p:cNvPr id="3" name="Content Placeholder 2"/>
          <p:cNvSpPr>
            <a:spLocks noGrp="1"/>
          </p:cNvSpPr>
          <p:nvPr>
            <p:ph idx="1"/>
          </p:nvPr>
        </p:nvSpPr>
        <p:spPr>
          <a:xfrm>
            <a:off x="1253121" y="884122"/>
            <a:ext cx="6609183" cy="4031873"/>
          </a:xfrm>
        </p:spPr>
        <p:txBody>
          <a:bodyPr/>
          <a:lstStyle/>
          <a:p>
            <a:endParaRPr lang="en-US" sz="3200" dirty="0" smtClean="0"/>
          </a:p>
          <a:p>
            <a:endParaRPr lang="en-US" sz="3200" dirty="0"/>
          </a:p>
          <a:p>
            <a:r>
              <a:rPr lang="en-US" sz="3200" dirty="0" smtClean="0"/>
              <a:t>In </a:t>
            </a:r>
            <a:r>
              <a:rPr lang="en-US" sz="3200" i="1" dirty="0"/>
              <a:t>Alice </a:t>
            </a:r>
            <a:r>
              <a:rPr lang="en-US" sz="3200" dirty="0"/>
              <a:t>and in the </a:t>
            </a:r>
            <a:r>
              <a:rPr lang="en-US" sz="3200" i="1" dirty="0"/>
              <a:t>Alice</a:t>
            </a:r>
            <a:r>
              <a:rPr lang="en-US" sz="3200" dirty="0"/>
              <a:t> </a:t>
            </a:r>
            <a:r>
              <a:rPr lang="en-US" sz="3200" dirty="0" smtClean="0"/>
              <a:t>Guidelines, </a:t>
            </a:r>
          </a:p>
          <a:p>
            <a:r>
              <a:rPr lang="en-US" sz="3200" dirty="0" smtClean="0"/>
              <a:t>what happens when </a:t>
            </a:r>
          </a:p>
          <a:p>
            <a:r>
              <a:rPr lang="en-US" sz="3200" dirty="0" smtClean="0"/>
              <a:t>every </a:t>
            </a:r>
            <a:r>
              <a:rPr lang="en-US" sz="3200" dirty="0"/>
              <a:t>occurrence of  ABSTRACT </a:t>
            </a:r>
            <a:endParaRPr lang="en-US" sz="3200" dirty="0" smtClean="0"/>
          </a:p>
          <a:p>
            <a:r>
              <a:rPr lang="en-US" sz="3200" dirty="0" smtClean="0"/>
              <a:t>is replaced with OLD?</a:t>
            </a:r>
            <a:endParaRPr lang="en-US" sz="3200" dirty="0"/>
          </a:p>
          <a:p>
            <a:endParaRPr lang="en-US" sz="3200" i="1" dirty="0"/>
          </a:p>
          <a:p>
            <a:endParaRPr lang="en-US" sz="3200" dirty="0" smtClean="0"/>
          </a:p>
        </p:txBody>
      </p:sp>
      <p:sp>
        <p:nvSpPr>
          <p:cNvPr id="4" name="Date Placeholder 3"/>
          <p:cNvSpPr>
            <a:spLocks noGrp="1"/>
          </p:cNvSpPr>
          <p:nvPr>
            <p:ph type="dt" sz="half" idx="10"/>
          </p:nvPr>
        </p:nvSpPr>
        <p:spPr/>
        <p:txBody>
          <a:bodyPr/>
          <a:lstStyle/>
          <a:p>
            <a:r>
              <a:rPr lang="en-US" smtClean="0"/>
              <a:t>RJM 3/12/2015</a:t>
            </a:r>
            <a:endParaRPr lang="en-US" dirty="0"/>
          </a:p>
        </p:txBody>
      </p:sp>
      <p:sp>
        <p:nvSpPr>
          <p:cNvPr id="5" name="Footer Placeholder 4"/>
          <p:cNvSpPr>
            <a:spLocks noGrp="1"/>
          </p:cNvSpPr>
          <p:nvPr>
            <p:ph type="ftr" sz="quarter" idx="11"/>
          </p:nvPr>
        </p:nvSpPr>
        <p:spPr/>
        <p:txBody>
          <a:body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p>
            <a:fld id="{F68C85B1-29B0-4A5C-B207-FB3054EFB869}" type="slidenum">
              <a:rPr lang="en-US" smtClean="0"/>
              <a:pPr/>
              <a:t>13</a:t>
            </a:fld>
            <a:endParaRPr lang="en-US"/>
          </a:p>
        </p:txBody>
      </p:sp>
    </p:spTree>
    <p:extLst>
      <p:ext uri="{BB962C8B-B14F-4D97-AF65-F5344CB8AC3E}">
        <p14:creationId xmlns:p14="http://schemas.microsoft.com/office/powerpoint/2010/main" val="208256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 in the Blanks, Mostly</a:t>
            </a:r>
            <a:endParaRPr lang="en-US" dirty="0"/>
          </a:p>
        </p:txBody>
      </p:sp>
      <p:sp>
        <p:nvSpPr>
          <p:cNvPr id="3" name="Content Placeholder 2"/>
          <p:cNvSpPr>
            <a:spLocks noGrp="1"/>
          </p:cNvSpPr>
          <p:nvPr>
            <p:ph idx="1"/>
          </p:nvPr>
        </p:nvSpPr>
        <p:spPr>
          <a:xfrm>
            <a:off x="457200" y="1384300"/>
            <a:ext cx="8229600" cy="4401205"/>
          </a:xfrm>
        </p:spPr>
        <p:txBody>
          <a:bodyPr/>
          <a:lstStyle/>
          <a:p>
            <a:r>
              <a:rPr lang="en-US" i="1" dirty="0" smtClean="0"/>
              <a:t>Alice</a:t>
            </a:r>
            <a:r>
              <a:rPr lang="en-US" dirty="0" smtClean="0"/>
              <a:t> mentions all the  Supreme Court 101 cases decisions since 1972 except _____________________.</a:t>
            </a:r>
          </a:p>
          <a:p>
            <a:endParaRPr lang="en-US" dirty="0"/>
          </a:p>
          <a:p>
            <a:r>
              <a:rPr lang="en-US" dirty="0" smtClean="0"/>
              <a:t>That case is famous for  the phrase _______________.</a:t>
            </a:r>
          </a:p>
          <a:p>
            <a:endParaRPr lang="en-US" dirty="0"/>
          </a:p>
          <a:p>
            <a:r>
              <a:rPr lang="en-US" dirty="0" smtClean="0"/>
              <a:t>The </a:t>
            </a:r>
            <a:r>
              <a:rPr lang="en-US" i="1" dirty="0" smtClean="0"/>
              <a:t>Alice</a:t>
            </a:r>
            <a:r>
              <a:rPr lang="en-US" dirty="0" smtClean="0"/>
              <a:t> court didn't need that phrase because _____  .</a:t>
            </a:r>
          </a:p>
          <a:p>
            <a:endParaRPr lang="en-US" dirty="0"/>
          </a:p>
          <a:p>
            <a:r>
              <a:rPr lang="en-US" dirty="0" smtClean="0"/>
              <a:t>Previously (in ____) the Court </a:t>
            </a:r>
            <a:r>
              <a:rPr lang="en-US" dirty="0" smtClean="0"/>
              <a:t>dismissed the </a:t>
            </a:r>
            <a:r>
              <a:rPr lang="en-US" dirty="0" smtClean="0"/>
              <a:t>phrase with an argument that was </a:t>
            </a:r>
          </a:p>
          <a:p>
            <a:r>
              <a:rPr lang="en-US" dirty="0"/>
              <a:t>	</a:t>
            </a:r>
            <a:r>
              <a:rPr lang="en-US" dirty="0" smtClean="0"/>
              <a:t>(a) brilliant   (b) nonsense   (c) TLDR.</a:t>
            </a:r>
            <a:endParaRPr lang="en-US" dirty="0"/>
          </a:p>
        </p:txBody>
      </p:sp>
      <p:sp>
        <p:nvSpPr>
          <p:cNvPr id="4" name="Date Placeholder 3"/>
          <p:cNvSpPr>
            <a:spLocks noGrp="1"/>
          </p:cNvSpPr>
          <p:nvPr>
            <p:ph type="dt" sz="half" idx="10"/>
          </p:nvPr>
        </p:nvSpPr>
        <p:spPr/>
        <p:txBody>
          <a:bodyPr/>
          <a:lstStyle/>
          <a:p>
            <a:r>
              <a:rPr lang="en-US" smtClean="0">
                <a:solidFill>
                  <a:srgbClr val="000000"/>
                </a:solidFill>
              </a:rPr>
              <a:t>RJM 3/12/2015</a:t>
            </a:r>
            <a:endParaRPr lang="en-US">
              <a:solidFill>
                <a:srgbClr val="000000"/>
              </a:solidFill>
            </a:endParaRPr>
          </a:p>
        </p:txBody>
      </p:sp>
      <p:sp>
        <p:nvSpPr>
          <p:cNvPr id="5" name="Footer Placeholder 4"/>
          <p:cNvSpPr>
            <a:spLocks noGrp="1"/>
          </p:cNvSpPr>
          <p:nvPr>
            <p:ph type="ftr" sz="quarter" idx="11"/>
          </p:nvPr>
        </p:nvSpPr>
        <p:spPr/>
        <p:txBody>
          <a:bodyPr/>
          <a:lstStyle/>
          <a:p>
            <a:r>
              <a:rPr lang="en-US" smtClean="0">
                <a:solidFill>
                  <a:srgbClr val="000000"/>
                </a:solidFill>
              </a:rPr>
              <a:t>Impact of the Sup. Ct. on Pat. Enf. - SF - March 2015</a:t>
            </a:r>
            <a:endParaRPr lang="en-US">
              <a:solidFill>
                <a:srgbClr val="000000"/>
              </a:solidFill>
            </a:endParaRPr>
          </a:p>
        </p:txBody>
      </p:sp>
      <p:sp>
        <p:nvSpPr>
          <p:cNvPr id="6" name="Slide Number Placeholder 5"/>
          <p:cNvSpPr>
            <a:spLocks noGrp="1"/>
          </p:cNvSpPr>
          <p:nvPr>
            <p:ph type="sldNum" sz="quarter" idx="12"/>
          </p:nvPr>
        </p:nvSpPr>
        <p:spPr/>
        <p:txBody>
          <a:bodyPr/>
          <a:lstStyle/>
          <a:p>
            <a:fld id="{F68C85B1-29B0-4A5C-B207-FB3054EFB869}" type="slidenum">
              <a:rPr lang="en-US" smtClean="0">
                <a:solidFill>
                  <a:srgbClr val="000000"/>
                </a:solidFill>
              </a:rPr>
              <a:pPr/>
              <a:t>14</a:t>
            </a:fld>
            <a:endParaRPr lang="en-US">
              <a:solidFill>
                <a:srgbClr val="000000"/>
              </a:solidFill>
            </a:endParaRPr>
          </a:p>
        </p:txBody>
      </p:sp>
    </p:spTree>
    <p:extLst>
      <p:ext uri="{BB962C8B-B14F-4D97-AF65-F5344CB8AC3E}">
        <p14:creationId xmlns:p14="http://schemas.microsoft.com/office/powerpoint/2010/main" val="2109709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290364"/>
            <a:ext cx="8382000" cy="707886"/>
          </a:xfrm>
        </p:spPr>
        <p:txBody>
          <a:bodyPr wrap="square">
            <a:spAutoFit/>
          </a:bodyPr>
          <a:lstStyle/>
          <a:p>
            <a:r>
              <a:rPr lang="en-US" dirty="0" smtClean="0"/>
              <a:t>The N Test – A Thought Experiment</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15</a:t>
            </a:fld>
            <a:endParaRPr lang="en-US"/>
          </a:p>
        </p:txBody>
      </p:sp>
      <p:sp>
        <p:nvSpPr>
          <p:cNvPr id="6" name="Content Placeholder 5"/>
          <p:cNvSpPr>
            <a:spLocks noGrp="1"/>
          </p:cNvSpPr>
          <p:nvPr>
            <p:ph idx="1"/>
          </p:nvPr>
        </p:nvSpPr>
        <p:spPr>
          <a:xfrm>
            <a:off x="519113" y="1458944"/>
            <a:ext cx="8077200" cy="4524315"/>
          </a:xfrm>
          <a:noFill/>
        </p:spPr>
        <p:txBody>
          <a:bodyPr/>
          <a:lstStyle/>
          <a:p>
            <a:r>
              <a:rPr lang="en-US" sz="3200" dirty="0" smtClean="0"/>
              <a:t>A t</a:t>
            </a:r>
            <a:r>
              <a:rPr lang="en-US" sz="3200" dirty="0" smtClean="0"/>
              <a:t>ypical response to Alice's </a:t>
            </a:r>
            <a:r>
              <a:rPr lang="en-US" sz="3200" dirty="0" smtClean="0"/>
              <a:t>or </a:t>
            </a:r>
            <a:r>
              <a:rPr lang="en-US" sz="3200" dirty="0" err="1" smtClean="0"/>
              <a:t>Bilski's</a:t>
            </a:r>
            <a:r>
              <a:rPr lang="en-US" sz="3200" dirty="0" smtClean="0"/>
              <a:t> </a:t>
            </a:r>
            <a:r>
              <a:rPr lang="en-US" sz="3200" dirty="0" smtClean="0"/>
              <a:t>claim is</a:t>
            </a:r>
          </a:p>
          <a:p>
            <a:r>
              <a:rPr lang="en-US" sz="3200" dirty="0"/>
              <a:t>	</a:t>
            </a:r>
            <a:r>
              <a:rPr lang="en-US" sz="3200" dirty="0" smtClean="0"/>
              <a:t>"You </a:t>
            </a:r>
            <a:r>
              <a:rPr lang="en-US" sz="3200" dirty="0" smtClean="0"/>
              <a:t>can't patent THAT!"</a:t>
            </a:r>
          </a:p>
          <a:p>
            <a:endParaRPr lang="en-US" sz="3200" dirty="0" smtClean="0"/>
          </a:p>
          <a:p>
            <a:r>
              <a:rPr lang="en-US" sz="3200" dirty="0" smtClean="0"/>
              <a:t>They're right.</a:t>
            </a:r>
          </a:p>
          <a:p>
            <a:r>
              <a:rPr lang="en-US" sz="3200" dirty="0" smtClean="0"/>
              <a:t> But they don't know why.</a:t>
            </a:r>
          </a:p>
          <a:p>
            <a:endParaRPr lang="en-US" sz="3200" dirty="0" smtClean="0"/>
          </a:p>
          <a:p>
            <a:r>
              <a:rPr lang="en-US" sz="3200" dirty="0" smtClean="0"/>
              <a:t>That's </a:t>
            </a:r>
            <a:r>
              <a:rPr lang="en-US" sz="3200" dirty="0" smtClean="0"/>
              <a:t>why we - the Patent Bar and friends -  need to understand </a:t>
            </a:r>
            <a:r>
              <a:rPr lang="en-US" sz="3200" dirty="0" smtClean="0"/>
              <a:t>how to explain </a:t>
            </a:r>
          </a:p>
          <a:p>
            <a:r>
              <a:rPr lang="en-US" sz="3200" dirty="0"/>
              <a:t>	</a:t>
            </a:r>
            <a:r>
              <a:rPr lang="en-US" sz="3200" dirty="0" smtClean="0"/>
              <a:t>		</a:t>
            </a:r>
            <a:r>
              <a:rPr lang="en-US" sz="3200" dirty="0" smtClean="0"/>
              <a:t>the N test.</a:t>
            </a:r>
            <a:endParaRPr lang="en-US" sz="3200" dirty="0" smtClean="0"/>
          </a:p>
        </p:txBody>
      </p:sp>
    </p:spTree>
    <p:extLst>
      <p:ext uri="{BB962C8B-B14F-4D97-AF65-F5344CB8AC3E}">
        <p14:creationId xmlns:p14="http://schemas.microsoft.com/office/powerpoint/2010/main" val="2826406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188808"/>
            <a:ext cx="8382000" cy="707886"/>
          </a:xfrm>
        </p:spPr>
        <p:txBody>
          <a:bodyPr wrap="square">
            <a:spAutoFit/>
          </a:bodyPr>
          <a:lstStyle/>
          <a:p>
            <a:r>
              <a:rPr lang="en-US" dirty="0" smtClean="0"/>
              <a:t>The N test</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16</a:t>
            </a:fld>
            <a:endParaRPr lang="en-US"/>
          </a:p>
        </p:txBody>
      </p:sp>
      <p:sp>
        <p:nvSpPr>
          <p:cNvPr id="6" name="Content Placeholder 5"/>
          <p:cNvSpPr>
            <a:spLocks noGrp="1"/>
          </p:cNvSpPr>
          <p:nvPr>
            <p:ph idx="1"/>
          </p:nvPr>
        </p:nvSpPr>
        <p:spPr>
          <a:xfrm>
            <a:off x="633342" y="1884896"/>
            <a:ext cx="7848741" cy="1754326"/>
          </a:xfrm>
          <a:noFill/>
        </p:spPr>
        <p:txBody>
          <a:bodyPr/>
          <a:lstStyle/>
          <a:p>
            <a:pPr lvl="0"/>
            <a:r>
              <a:rPr lang="en-US" sz="5400" dirty="0" smtClean="0">
                <a:latin typeface="Cambria Math" panose="02040503050406030204" pitchFamily="18" charset="0"/>
                <a:ea typeface="Cambria Math" panose="02040503050406030204" pitchFamily="18" charset="0"/>
              </a:rPr>
              <a:t>Bonus:   CLE credit in </a:t>
            </a:r>
          </a:p>
          <a:p>
            <a:pPr lvl="0"/>
            <a:r>
              <a:rPr lang="en-US" sz="5400" dirty="0" smtClean="0">
                <a:latin typeface="Cambria Math" panose="02040503050406030204" pitchFamily="18" charset="0"/>
                <a:ea typeface="Cambria Math" panose="02040503050406030204" pitchFamily="18" charset="0"/>
              </a:rPr>
              <a:t>Law &amp; Economics</a:t>
            </a:r>
            <a:endParaRPr lang="en-US" sz="5400" dirty="0" smtClean="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990241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188808"/>
            <a:ext cx="8382000" cy="707886"/>
          </a:xfrm>
        </p:spPr>
        <p:txBody>
          <a:bodyPr wrap="square">
            <a:spAutoFit/>
          </a:bodyPr>
          <a:lstStyle/>
          <a:p>
            <a:r>
              <a:rPr lang="en-US" dirty="0" smtClean="0"/>
              <a:t>The N test</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17</a:t>
            </a:fld>
            <a:endParaRPr lang="en-US"/>
          </a:p>
        </p:txBody>
      </p:sp>
      <p:sp>
        <p:nvSpPr>
          <p:cNvPr id="6" name="Content Placeholder 5"/>
          <p:cNvSpPr>
            <a:spLocks noGrp="1"/>
          </p:cNvSpPr>
          <p:nvPr>
            <p:ph idx="1"/>
          </p:nvPr>
        </p:nvSpPr>
        <p:spPr>
          <a:xfrm>
            <a:off x="633342" y="1111607"/>
            <a:ext cx="7848741" cy="4739759"/>
          </a:xfrm>
          <a:noFill/>
        </p:spPr>
        <p:txBody>
          <a:bodyPr/>
          <a:lstStyle/>
          <a:p>
            <a:pPr lvl="0"/>
            <a:r>
              <a:rPr lang="en-US" sz="4000" dirty="0" smtClean="0">
                <a:latin typeface="Cambria Math" panose="02040503050406030204" pitchFamily="18" charset="0"/>
                <a:ea typeface="Cambria Math" panose="02040503050406030204" pitchFamily="18" charset="0"/>
              </a:rPr>
              <a:t>Let </a:t>
            </a:r>
            <a:r>
              <a:rPr lang="en-US" sz="4000" dirty="0" smtClean="0">
                <a:latin typeface="Cambria Math" panose="02040503050406030204" pitchFamily="18" charset="0"/>
                <a:ea typeface="Cambria Math" panose="02040503050406030204" pitchFamily="18" charset="0"/>
              </a:rPr>
              <a:t>I(A)=an </a:t>
            </a:r>
            <a:r>
              <a:rPr lang="en-US" sz="4000" dirty="0" smtClean="0">
                <a:latin typeface="Cambria Math" panose="02040503050406030204" pitchFamily="18" charset="0"/>
                <a:ea typeface="Cambria Math" panose="02040503050406030204" pitchFamily="18" charset="0"/>
              </a:rPr>
              <a:t>invention </a:t>
            </a:r>
            <a:r>
              <a:rPr lang="en-US" sz="4000" dirty="0" smtClean="0">
                <a:latin typeface="Cambria Math" panose="02040503050406030204" pitchFamily="18" charset="0"/>
                <a:ea typeface="Cambria Math" panose="02040503050406030204" pitchFamily="18" charset="0"/>
              </a:rPr>
              <a:t>in art A</a:t>
            </a:r>
            <a:endParaRPr lang="en-US" sz="4000" dirty="0" smtClean="0">
              <a:latin typeface="Cambria Math" panose="02040503050406030204" pitchFamily="18" charset="0"/>
              <a:ea typeface="Cambria Math" panose="02040503050406030204" pitchFamily="18" charset="0"/>
            </a:endParaRPr>
          </a:p>
          <a:p>
            <a:pPr lvl="0"/>
            <a:r>
              <a:rPr lang="en-US" sz="4000" i="1" dirty="0" smtClean="0">
                <a:latin typeface="Cambria Math" panose="02040503050406030204" pitchFamily="18" charset="0"/>
                <a:ea typeface="Cambria Math" panose="02040503050406030204" pitchFamily="18" charset="0"/>
              </a:rPr>
              <a:t>	A</a:t>
            </a:r>
            <a:r>
              <a:rPr lang="en-US" sz="4000" i="1" baseline="-25000" dirty="0" smtClean="0">
                <a:latin typeface="Cambria Math" panose="02040503050406030204" pitchFamily="18" charset="0"/>
                <a:ea typeface="Cambria Math" panose="02040503050406030204" pitchFamily="18" charset="0"/>
              </a:rPr>
              <a:t>new</a:t>
            </a:r>
            <a:r>
              <a:rPr lang="en-US" sz="4000" dirty="0" smtClean="0">
                <a:latin typeface="Cambria Math" panose="02040503050406030204" pitchFamily="18" charset="0"/>
                <a:ea typeface="Cambria Math" panose="02040503050406030204" pitchFamily="18" charset="0"/>
              </a:rPr>
              <a:t>= a new art or technique </a:t>
            </a:r>
          </a:p>
          <a:p>
            <a:pPr lvl="0">
              <a:spcAft>
                <a:spcPts val="900"/>
              </a:spcAft>
            </a:pPr>
            <a:endParaRPr lang="en-US" sz="3200" i="1" dirty="0" smtClean="0">
              <a:latin typeface="Cambria Math" panose="02040503050406030204" pitchFamily="18" charset="0"/>
              <a:ea typeface="Cambria Math" panose="02040503050406030204" pitchFamily="18" charset="0"/>
            </a:endParaRPr>
          </a:p>
          <a:p>
            <a:pPr lvl="0">
              <a:spcAft>
                <a:spcPts val="900"/>
              </a:spcAft>
            </a:pPr>
            <a:r>
              <a:rPr lang="en-US" sz="4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 </a:t>
            </a:r>
            <a:r>
              <a:rPr lang="en-US" sz="4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N </a:t>
            </a:r>
            <a:r>
              <a:rPr lang="en-US" sz="4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such that for </a:t>
            </a:r>
            <a:r>
              <a:rPr lang="en-US" sz="4000" dirty="0" err="1"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i</a:t>
            </a:r>
            <a:r>
              <a:rPr lang="en-US" sz="4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 = 1…N</a:t>
            </a:r>
          </a:p>
          <a:p>
            <a:pPr lvl="0">
              <a:spcAft>
                <a:spcPts val="900"/>
              </a:spcAft>
            </a:pPr>
            <a:r>
              <a:rPr lang="en-US" sz="4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	I</a:t>
            </a:r>
            <a:r>
              <a:rPr lang="en-US" sz="4000" baseline="-25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i</a:t>
            </a:r>
            <a:r>
              <a:rPr lang="en-US" sz="4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 (A</a:t>
            </a:r>
            <a:r>
              <a:rPr lang="en-US" sz="4000" baseline="-25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new</a:t>
            </a:r>
            <a:r>
              <a:rPr lang="en-US" sz="4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 </a:t>
            </a:r>
            <a:r>
              <a:rPr lang="en-US" sz="4000" dirty="0">
                <a:solidFill>
                  <a:srgbClr val="000000"/>
                </a:solidFill>
                <a:latin typeface="Cambria Math" panose="02040503050406030204" pitchFamily="18" charset="0"/>
                <a:ea typeface="Cambria Math" panose="02040503050406030204" pitchFamily="18" charset="0"/>
                <a:cs typeface="MV Boli" panose="02000500030200090000" pitchFamily="2" charset="0"/>
              </a:rPr>
              <a:t>≠ </a:t>
            </a:r>
            <a:r>
              <a:rPr lang="en-US" sz="4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 obvious</a:t>
            </a:r>
            <a:endParaRPr lang="en-US" sz="4000" dirty="0">
              <a:solidFill>
                <a:srgbClr val="000000"/>
              </a:solidFill>
              <a:latin typeface="Cambria Math" panose="02040503050406030204" pitchFamily="18" charset="0"/>
              <a:ea typeface="Cambria Math" panose="02040503050406030204" pitchFamily="18" charset="0"/>
              <a:cs typeface="MV Boli" panose="02000500030200090000" pitchFamily="2" charset="0"/>
            </a:endParaRPr>
          </a:p>
          <a:p>
            <a:pPr lvl="0">
              <a:spcAft>
                <a:spcPts val="900"/>
              </a:spcAft>
              <a:tabLst>
                <a:tab pos="517525" algn="l"/>
              </a:tabLst>
            </a:pPr>
            <a:r>
              <a:rPr lang="en-US" sz="4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	but for </a:t>
            </a:r>
            <a:r>
              <a:rPr lang="en-US" sz="4000" dirty="0" err="1"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i</a:t>
            </a:r>
            <a:r>
              <a:rPr lang="en-US" sz="4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  &gt;&gt; N</a:t>
            </a:r>
          </a:p>
          <a:p>
            <a:pPr lvl="0">
              <a:spcAft>
                <a:spcPts val="900"/>
              </a:spcAft>
              <a:tabLst>
                <a:tab pos="517525" algn="l"/>
              </a:tabLst>
            </a:pPr>
            <a:r>
              <a:rPr lang="en-US" sz="4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		I</a:t>
            </a:r>
            <a:r>
              <a:rPr lang="en-US" sz="4000" baseline="-25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N</a:t>
            </a:r>
            <a:r>
              <a:rPr lang="en-US" sz="4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 (A</a:t>
            </a:r>
            <a:r>
              <a:rPr lang="en-US" sz="4000" baseline="-25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new</a:t>
            </a:r>
            <a:r>
              <a:rPr lang="en-US" sz="4000" dirty="0" smtClean="0">
                <a:solidFill>
                  <a:srgbClr val="000000"/>
                </a:solidFill>
                <a:latin typeface="Cambria Math" panose="02040503050406030204" pitchFamily="18" charset="0"/>
                <a:ea typeface="Cambria Math" panose="02040503050406030204" pitchFamily="18" charset="0"/>
                <a:cs typeface="MV Boli" panose="02000500030200090000" pitchFamily="2" charset="0"/>
              </a:rPr>
              <a:t>) = </a:t>
            </a:r>
            <a:r>
              <a:rPr lang="en-US" sz="4000" dirty="0">
                <a:solidFill>
                  <a:srgbClr val="000000"/>
                </a:solidFill>
                <a:latin typeface="Cambria Math" panose="02040503050406030204" pitchFamily="18" charset="0"/>
                <a:ea typeface="Cambria Math" panose="02040503050406030204" pitchFamily="18" charset="0"/>
                <a:cs typeface="MV Boli" panose="02000500030200090000" pitchFamily="2" charset="0"/>
              </a:rPr>
              <a:t>obvious</a:t>
            </a:r>
            <a:r>
              <a:rPr lang="en-US" sz="4000" baseline="-25000" dirty="0">
                <a:solidFill>
                  <a:srgbClr val="000000"/>
                </a:solidFill>
                <a:latin typeface="Cambria Math" panose="02040503050406030204" pitchFamily="18" charset="0"/>
                <a:ea typeface="Cambria Math" panose="02040503050406030204" pitchFamily="18" charset="0"/>
                <a:cs typeface="MV Boli" panose="02000500030200090000" pitchFamily="2" charset="0"/>
              </a:rPr>
              <a:t> </a:t>
            </a:r>
            <a:endParaRPr lang="en-US" sz="5400" dirty="0" smtClean="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410998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290364"/>
            <a:ext cx="8382000" cy="707886"/>
          </a:xfrm>
        </p:spPr>
        <p:txBody>
          <a:bodyPr wrap="square">
            <a:spAutoFit/>
          </a:bodyPr>
          <a:lstStyle/>
          <a:p>
            <a:r>
              <a:rPr lang="en-US" dirty="0" smtClean="0"/>
              <a:t>Questions about the N Test</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18</a:t>
            </a:fld>
            <a:endParaRPr lang="en-US"/>
          </a:p>
        </p:txBody>
      </p:sp>
      <p:sp>
        <p:nvSpPr>
          <p:cNvPr id="6" name="Content Placeholder 5"/>
          <p:cNvSpPr>
            <a:spLocks noGrp="1"/>
          </p:cNvSpPr>
          <p:nvPr>
            <p:ph idx="1"/>
          </p:nvPr>
        </p:nvSpPr>
        <p:spPr>
          <a:xfrm>
            <a:off x="671513" y="1006563"/>
            <a:ext cx="8077200" cy="4924425"/>
          </a:xfrm>
          <a:noFill/>
        </p:spPr>
        <p:txBody>
          <a:bodyPr/>
          <a:lstStyle/>
          <a:p>
            <a:r>
              <a:rPr lang="en-US" sz="3200" dirty="0" smtClean="0"/>
              <a:t>How </a:t>
            </a:r>
            <a:r>
              <a:rPr lang="en-US" sz="3200" dirty="0"/>
              <a:t>big is N?  </a:t>
            </a:r>
            <a:r>
              <a:rPr lang="en-US" sz="3200" dirty="0" smtClean="0"/>
              <a:t>Order </a:t>
            </a:r>
            <a:r>
              <a:rPr lang="en-US" sz="3200" dirty="0"/>
              <a:t>of magnitude: </a:t>
            </a:r>
            <a:endParaRPr lang="en-US" sz="3200" dirty="0" smtClean="0"/>
          </a:p>
          <a:p>
            <a:pPr>
              <a:spcAft>
                <a:spcPts val="1200"/>
              </a:spcAft>
            </a:pPr>
            <a:r>
              <a:rPr lang="en-US" sz="3200" dirty="0"/>
              <a:t>	</a:t>
            </a:r>
            <a:r>
              <a:rPr lang="en-US" sz="3200" dirty="0" smtClean="0"/>
              <a:t>a. 10   b. 100   c. 1,000   d. 10,000</a:t>
            </a:r>
          </a:p>
          <a:p>
            <a:pPr>
              <a:spcAft>
                <a:spcPts val="1200"/>
              </a:spcAft>
            </a:pPr>
            <a:endParaRPr lang="en-US" sz="1600" dirty="0" smtClean="0"/>
          </a:p>
          <a:p>
            <a:pPr>
              <a:spcAft>
                <a:spcPts val="1200"/>
              </a:spcAft>
            </a:pPr>
            <a:r>
              <a:rPr lang="en-US" sz="3200" dirty="0" smtClean="0"/>
              <a:t>True/False:  N = f (a, t)  where a=art</a:t>
            </a:r>
            <a:r>
              <a:rPr lang="en-US" sz="3200" dirty="0"/>
              <a:t> </a:t>
            </a:r>
            <a:r>
              <a:rPr lang="en-US" sz="3200" dirty="0" smtClean="0"/>
              <a:t>and t=time</a:t>
            </a:r>
          </a:p>
          <a:p>
            <a:pPr>
              <a:lnSpc>
                <a:spcPts val="2400"/>
              </a:lnSpc>
              <a:spcAft>
                <a:spcPts val="1200"/>
              </a:spcAft>
            </a:pPr>
            <a:endParaRPr lang="en-US" sz="3200" dirty="0" smtClean="0"/>
          </a:p>
          <a:p>
            <a:pPr>
              <a:lnSpc>
                <a:spcPts val="2400"/>
              </a:lnSpc>
              <a:spcAft>
                <a:spcPts val="1200"/>
              </a:spcAft>
            </a:pPr>
            <a:r>
              <a:rPr lang="en-US" sz="3200" dirty="0" smtClean="0"/>
              <a:t>Which cases addressed an invention </a:t>
            </a:r>
            <a:r>
              <a:rPr lang="en-US" sz="5400" b="1" dirty="0" smtClean="0"/>
              <a:t>&lt; </a:t>
            </a:r>
            <a:r>
              <a:rPr lang="en-US" sz="5400" dirty="0" smtClean="0"/>
              <a:t>N  ?</a:t>
            </a:r>
          </a:p>
          <a:p>
            <a:pPr>
              <a:lnSpc>
                <a:spcPts val="2400"/>
              </a:lnSpc>
              <a:spcAft>
                <a:spcPts val="1200"/>
              </a:spcAft>
            </a:pPr>
            <a:endParaRPr lang="en-US" sz="4800" dirty="0"/>
          </a:p>
          <a:p>
            <a:pPr>
              <a:lnSpc>
                <a:spcPts val="2400"/>
              </a:lnSpc>
              <a:spcAft>
                <a:spcPts val="1200"/>
              </a:spcAft>
            </a:pPr>
            <a:r>
              <a:rPr lang="en-US" sz="3200" dirty="0" smtClean="0"/>
              <a:t>	</a:t>
            </a:r>
            <a:r>
              <a:rPr lang="en-US" sz="3200" dirty="0" err="1" smtClean="0"/>
              <a:t>Bilski</a:t>
            </a:r>
            <a:r>
              <a:rPr lang="en-US" sz="3200" dirty="0" smtClean="0"/>
              <a:t>    Prometheus   Myriad    Alice  </a:t>
            </a:r>
          </a:p>
          <a:p>
            <a:pPr>
              <a:lnSpc>
                <a:spcPts val="2400"/>
              </a:lnSpc>
              <a:spcAft>
                <a:spcPts val="1200"/>
              </a:spcAft>
            </a:pPr>
            <a:r>
              <a:rPr lang="en-US" sz="3200" dirty="0" smtClean="0"/>
              <a:t>	Benson  </a:t>
            </a:r>
            <a:r>
              <a:rPr lang="en-US" sz="3200" dirty="0" err="1" smtClean="0"/>
              <a:t>Flook</a:t>
            </a:r>
            <a:r>
              <a:rPr lang="en-US" sz="3200" dirty="0" smtClean="0"/>
              <a:t> </a:t>
            </a:r>
            <a:r>
              <a:rPr lang="en-US" sz="3200" dirty="0" err="1"/>
              <a:t>Diehr</a:t>
            </a:r>
            <a:r>
              <a:rPr lang="en-US" sz="3200" dirty="0"/>
              <a:t> </a:t>
            </a:r>
            <a:r>
              <a:rPr lang="en-US" sz="3200" dirty="0" smtClean="0"/>
              <a:t>  </a:t>
            </a:r>
            <a:r>
              <a:rPr lang="en-US" sz="3200" dirty="0" err="1" smtClean="0"/>
              <a:t>Chakrabarty</a:t>
            </a:r>
            <a:endParaRPr lang="en-US" sz="3200" dirty="0" smtClean="0"/>
          </a:p>
          <a:p>
            <a:pPr>
              <a:lnSpc>
                <a:spcPts val="2400"/>
              </a:lnSpc>
            </a:pPr>
            <a:r>
              <a:rPr lang="en-US" sz="3200" dirty="0" smtClean="0"/>
              <a:t>	[  Freeman  </a:t>
            </a:r>
            <a:r>
              <a:rPr lang="en-US" sz="3200" dirty="0"/>
              <a:t>Walter  Abele </a:t>
            </a:r>
            <a:r>
              <a:rPr lang="en-US" sz="3200" dirty="0" smtClean="0"/>
              <a:t> ]</a:t>
            </a:r>
          </a:p>
        </p:txBody>
      </p:sp>
    </p:spTree>
    <p:extLst>
      <p:ext uri="{BB962C8B-B14F-4D97-AF65-F5344CB8AC3E}">
        <p14:creationId xmlns:p14="http://schemas.microsoft.com/office/powerpoint/2010/main" val="308980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251520"/>
            <a:ext cx="8229600" cy="707886"/>
          </a:xfrm>
        </p:spPr>
        <p:txBody>
          <a:bodyPr>
            <a:spAutoFit/>
          </a:bodyPr>
          <a:lstStyle/>
          <a:p>
            <a:r>
              <a:rPr lang="en-US" dirty="0" smtClean="0"/>
              <a:t>103, former heavyweight champion</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19</a:t>
            </a:fld>
            <a:endParaRPr lang="en-US"/>
          </a:p>
        </p:txBody>
      </p:sp>
      <p:grpSp>
        <p:nvGrpSpPr>
          <p:cNvPr id="11" name="Group 10"/>
          <p:cNvGrpSpPr/>
          <p:nvPr/>
        </p:nvGrpSpPr>
        <p:grpSpPr>
          <a:xfrm>
            <a:off x="1087582" y="1213856"/>
            <a:ext cx="6608618" cy="5042741"/>
            <a:chOff x="1828800" y="2322019"/>
            <a:chExt cx="5181600" cy="3845165"/>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2355634"/>
              <a:ext cx="5181600" cy="3811550"/>
            </a:xfrm>
            <a:prstGeom prst="rect">
              <a:avLst/>
            </a:prstGeom>
          </p:spPr>
        </p:pic>
        <p:sp>
          <p:nvSpPr>
            <p:cNvPr id="4" name="TextBox 3"/>
            <p:cNvSpPr txBox="1"/>
            <p:nvPr/>
          </p:nvSpPr>
          <p:spPr>
            <a:xfrm>
              <a:off x="3611752" y="2322019"/>
              <a:ext cx="1905000" cy="1446550"/>
            </a:xfrm>
            <a:prstGeom prst="rect">
              <a:avLst/>
            </a:prstGeom>
            <a:solidFill>
              <a:srgbClr val="FFCCCC">
                <a:alpha val="56078"/>
              </a:srgbClr>
            </a:solidFill>
          </p:spPr>
          <p:txBody>
            <a:bodyPr wrap="square" rtlCol="0">
              <a:spAutoFit/>
            </a:bodyPr>
            <a:lstStyle/>
            <a:p>
              <a:r>
                <a:rPr lang="en-US" sz="8800" dirty="0" smtClean="0">
                  <a:latin typeface="+mn-lt"/>
                </a:rPr>
                <a:t>103</a:t>
              </a:r>
            </a:p>
          </p:txBody>
        </p:sp>
      </p:grpSp>
    </p:spTree>
    <p:extLst>
      <p:ext uri="{BB962C8B-B14F-4D97-AF65-F5344CB8AC3E}">
        <p14:creationId xmlns:p14="http://schemas.microsoft.com/office/powerpoint/2010/main" val="302043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323439"/>
          </a:xfrm>
        </p:spPr>
        <p:txBody>
          <a:bodyPr>
            <a:spAutoFit/>
          </a:bodyPr>
          <a:lstStyle/>
          <a:p>
            <a:r>
              <a:rPr lang="en-US" dirty="0" smtClean="0"/>
              <a:t>The right answer </a:t>
            </a:r>
            <a:r>
              <a:rPr lang="en-US" dirty="0"/>
              <a:t>i</a:t>
            </a:r>
            <a:r>
              <a:rPr lang="en-US" dirty="0" smtClean="0"/>
              <a:t>s</a:t>
            </a:r>
            <a:br>
              <a:rPr lang="en-US" dirty="0" smtClean="0"/>
            </a:br>
            <a:r>
              <a:rPr lang="en-US" dirty="0" smtClean="0"/>
              <a:t>b. INTERACTIVE</a:t>
            </a:r>
            <a:endParaRPr lang="en-US" dirty="0"/>
          </a:p>
        </p:txBody>
      </p:sp>
      <p:sp>
        <p:nvSpPr>
          <p:cNvPr id="6" name="Content Placeholder 5"/>
          <p:cNvSpPr>
            <a:spLocks noGrp="1"/>
          </p:cNvSpPr>
          <p:nvPr>
            <p:ph idx="1"/>
          </p:nvPr>
        </p:nvSpPr>
        <p:spPr>
          <a:xfrm>
            <a:off x="533400" y="3053964"/>
            <a:ext cx="7924800" cy="1077218"/>
          </a:xfrm>
        </p:spPr>
        <p:txBody>
          <a:bodyPr/>
          <a:lstStyle/>
          <a:p>
            <a:pPr algn="ctr"/>
            <a:r>
              <a:rPr lang="en-US" sz="3200" dirty="0" smtClean="0"/>
              <a:t>For .</a:t>
            </a:r>
            <a:r>
              <a:rPr lang="en-US" sz="3200" dirty="0" err="1" smtClean="0"/>
              <a:t>pptx</a:t>
            </a:r>
            <a:r>
              <a:rPr lang="en-US" sz="3200" dirty="0" smtClean="0"/>
              <a:t> write to rjmorris@alumni.brown.edu</a:t>
            </a:r>
            <a:endParaRPr lang="en-US" sz="3200" dirty="0"/>
          </a:p>
          <a:p>
            <a:endParaRPr lang="en-US" sz="3200"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2</a:t>
            </a:fld>
            <a:endParaRPr lang="en-US"/>
          </a:p>
        </p:txBody>
      </p:sp>
    </p:spTree>
    <p:extLst>
      <p:ext uri="{BB962C8B-B14F-4D97-AF65-F5344CB8AC3E}">
        <p14:creationId xmlns:p14="http://schemas.microsoft.com/office/powerpoint/2010/main" val="1264113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251520"/>
            <a:ext cx="8229600" cy="707886"/>
          </a:xfrm>
        </p:spPr>
        <p:txBody>
          <a:bodyPr>
            <a:spAutoFit/>
          </a:bodyPr>
          <a:lstStyle/>
          <a:p>
            <a:r>
              <a:rPr lang="en-US" dirty="0" smtClean="0"/>
              <a:t>Please don't </a:t>
            </a:r>
            <a:r>
              <a:rPr lang="en-US" dirty="0" err="1" smtClean="0"/>
              <a:t>diss</a:t>
            </a:r>
            <a:r>
              <a:rPr lang="en-US" dirty="0" smtClean="0"/>
              <a:t> 103, your Honors</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20</a:t>
            </a:fld>
            <a:endParaRPr lang="en-US"/>
          </a:p>
        </p:txBody>
      </p:sp>
      <p:sp>
        <p:nvSpPr>
          <p:cNvPr id="6" name="Content Placeholder 5"/>
          <p:cNvSpPr>
            <a:spLocks noGrp="1"/>
          </p:cNvSpPr>
          <p:nvPr>
            <p:ph idx="1"/>
          </p:nvPr>
        </p:nvSpPr>
        <p:spPr>
          <a:xfrm>
            <a:off x="595313" y="1196750"/>
            <a:ext cx="7924800" cy="4585871"/>
          </a:xfrm>
        </p:spPr>
        <p:txBody>
          <a:bodyPr/>
          <a:lstStyle/>
          <a:p>
            <a:r>
              <a:rPr lang="en-US" dirty="0" smtClean="0"/>
              <a:t>It got rid of that pesky </a:t>
            </a:r>
            <a:r>
              <a:rPr lang="en-US" b="1" dirty="0" smtClean="0"/>
              <a:t>adjustable pedal </a:t>
            </a:r>
            <a:r>
              <a:rPr lang="en-US" dirty="0" smtClean="0"/>
              <a:t>patent</a:t>
            </a:r>
          </a:p>
          <a:p>
            <a:endParaRPr lang="en-US" sz="2000" dirty="0" smtClean="0"/>
          </a:p>
          <a:p>
            <a:r>
              <a:rPr lang="en-US" dirty="0" smtClean="0"/>
              <a:t>Alas, it never got a chance to get rid of</a:t>
            </a:r>
          </a:p>
          <a:p>
            <a:r>
              <a:rPr lang="en-US" dirty="0"/>
              <a:t>	</a:t>
            </a:r>
            <a:r>
              <a:rPr lang="en-US" dirty="0" smtClean="0"/>
              <a:t>that pesky </a:t>
            </a:r>
            <a:r>
              <a:rPr lang="en-US" b="1" dirty="0" smtClean="0"/>
              <a:t>risk hedging</a:t>
            </a:r>
            <a:r>
              <a:rPr lang="en-US" dirty="0" smtClean="0"/>
              <a:t> *application* and </a:t>
            </a:r>
          </a:p>
          <a:p>
            <a:r>
              <a:rPr lang="en-US" dirty="0"/>
              <a:t>	</a:t>
            </a:r>
            <a:r>
              <a:rPr lang="en-US" dirty="0" smtClean="0"/>
              <a:t>that </a:t>
            </a:r>
            <a:r>
              <a:rPr lang="en-US" b="1" dirty="0" smtClean="0"/>
              <a:t>intermediated settlement</a:t>
            </a:r>
            <a:r>
              <a:rPr lang="en-US" dirty="0" smtClean="0"/>
              <a:t> patent</a:t>
            </a:r>
          </a:p>
          <a:p>
            <a:endParaRPr lang="en-US" sz="2000" dirty="0"/>
          </a:p>
          <a:p>
            <a:r>
              <a:rPr lang="en-US" dirty="0" smtClean="0"/>
              <a:t>It ultimately did get rid of the pesky patents in </a:t>
            </a:r>
          </a:p>
          <a:p>
            <a:r>
              <a:rPr lang="en-US" i="1" dirty="0"/>
              <a:t>	</a:t>
            </a:r>
            <a:r>
              <a:rPr lang="en-US" i="1" dirty="0" smtClean="0"/>
              <a:t>AT&amp;T Excel</a:t>
            </a:r>
            <a:r>
              <a:rPr lang="en-US" dirty="0"/>
              <a:t> </a:t>
            </a:r>
            <a:r>
              <a:rPr lang="en-US" dirty="0" smtClean="0"/>
              <a:t>(after the 101 attack failed)  </a:t>
            </a:r>
            <a:endParaRPr lang="en-US" dirty="0" smtClean="0"/>
          </a:p>
          <a:p>
            <a:r>
              <a:rPr lang="en-US" dirty="0"/>
              <a:t>	</a:t>
            </a:r>
            <a:r>
              <a:rPr lang="en-US" dirty="0" smtClean="0"/>
              <a:t>and even in</a:t>
            </a:r>
          </a:p>
          <a:p>
            <a:r>
              <a:rPr lang="en-US" dirty="0" smtClean="0"/>
              <a:t>	</a:t>
            </a:r>
            <a:r>
              <a:rPr lang="en-US" i="1" dirty="0" err="1" smtClean="0"/>
              <a:t>Markman</a:t>
            </a:r>
            <a:endParaRPr lang="en-US" sz="1800" dirty="0" smtClean="0"/>
          </a:p>
          <a:p>
            <a:endParaRPr lang="en-US" dirty="0"/>
          </a:p>
        </p:txBody>
      </p:sp>
    </p:spTree>
    <p:extLst>
      <p:ext uri="{BB962C8B-B14F-4D97-AF65-F5344CB8AC3E}">
        <p14:creationId xmlns:p14="http://schemas.microsoft.com/office/powerpoint/2010/main" val="3302499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251520"/>
            <a:ext cx="8229600" cy="707886"/>
          </a:xfrm>
        </p:spPr>
        <p:txBody>
          <a:bodyPr>
            <a:spAutoFit/>
          </a:bodyPr>
          <a:lstStyle/>
          <a:p>
            <a:r>
              <a:rPr lang="en-US" dirty="0" smtClean="0"/>
              <a:t>True/False Question</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21</a:t>
            </a:fld>
            <a:endParaRPr lang="en-US"/>
          </a:p>
        </p:txBody>
      </p:sp>
      <p:sp>
        <p:nvSpPr>
          <p:cNvPr id="6" name="Content Placeholder 5"/>
          <p:cNvSpPr>
            <a:spLocks noGrp="1"/>
          </p:cNvSpPr>
          <p:nvPr>
            <p:ph idx="1"/>
          </p:nvPr>
        </p:nvSpPr>
        <p:spPr>
          <a:xfrm>
            <a:off x="595313" y="1762362"/>
            <a:ext cx="7924800" cy="1908215"/>
          </a:xfrm>
        </p:spPr>
        <p:txBody>
          <a:bodyPr/>
          <a:lstStyle/>
          <a:p>
            <a:endParaRPr lang="en-US" sz="1800" dirty="0" smtClean="0"/>
          </a:p>
          <a:p>
            <a:r>
              <a:rPr lang="en-US" sz="3600" dirty="0" smtClean="0"/>
              <a:t>True/False:  The world would be a better place if 103 were renumbered 101.</a:t>
            </a:r>
          </a:p>
          <a:p>
            <a:endParaRPr lang="en-US" dirty="0"/>
          </a:p>
        </p:txBody>
      </p:sp>
    </p:spTree>
    <p:extLst>
      <p:ext uri="{BB962C8B-B14F-4D97-AF65-F5344CB8AC3E}">
        <p14:creationId xmlns:p14="http://schemas.microsoft.com/office/powerpoint/2010/main" val="324503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4310"/>
            <a:ext cx="8229600" cy="1101090"/>
          </a:xfrm>
        </p:spPr>
        <p:txBody>
          <a:bodyPr wrap="square">
            <a:noAutofit/>
          </a:bodyPr>
          <a:lstStyle/>
          <a:p>
            <a:pPr>
              <a:lnSpc>
                <a:spcPts val="4000"/>
              </a:lnSpc>
              <a:spcAft>
                <a:spcPts val="0"/>
              </a:spcAft>
            </a:pPr>
            <a:r>
              <a:rPr lang="en-US" dirty="0" smtClean="0"/>
              <a:t>Multiple Choice:  Why do Supreme Court Justices* like 101 &gt; 103?</a:t>
            </a:r>
            <a:endParaRPr lang="en-US" dirty="0"/>
          </a:p>
        </p:txBody>
      </p:sp>
      <p:sp>
        <p:nvSpPr>
          <p:cNvPr id="3" name="Content Placeholder 2"/>
          <p:cNvSpPr>
            <a:spLocks noGrp="1"/>
          </p:cNvSpPr>
          <p:nvPr>
            <p:ph idx="1"/>
          </p:nvPr>
        </p:nvSpPr>
        <p:spPr>
          <a:xfrm>
            <a:off x="442913" y="1988191"/>
            <a:ext cx="8229600" cy="3970318"/>
          </a:xfrm>
        </p:spPr>
        <p:txBody>
          <a:bodyPr/>
          <a:lstStyle/>
          <a:p>
            <a:pPr marL="514350" indent="-514350">
              <a:buAutoNum type="alphaUcPeriod"/>
            </a:pPr>
            <a:r>
              <a:rPr lang="en-US" dirty="0" smtClean="0"/>
              <a:t>Old Age</a:t>
            </a:r>
          </a:p>
          <a:p>
            <a:pPr marL="514350" indent="-514350">
              <a:buAutoNum type="alphaUcPeriod"/>
            </a:pPr>
            <a:r>
              <a:rPr lang="en-US" dirty="0" smtClean="0"/>
              <a:t>Fear</a:t>
            </a:r>
          </a:p>
          <a:p>
            <a:pPr marL="514350" indent="-514350">
              <a:buAutoNum type="alphaUcPeriod"/>
            </a:pPr>
            <a:r>
              <a:rPr lang="en-US" dirty="0" smtClean="0"/>
              <a:t>Loathing</a:t>
            </a:r>
          </a:p>
          <a:p>
            <a:pPr marL="514350" indent="-514350">
              <a:buAutoNum type="alphaUcPeriod"/>
            </a:pPr>
            <a:r>
              <a:rPr lang="en-US" dirty="0" smtClean="0"/>
              <a:t>Time (103 means you must* identify prior art; with WURCA, not)</a:t>
            </a:r>
          </a:p>
          <a:p>
            <a:pPr marL="514350" indent="-514350">
              <a:buAutoNum type="alphaUcPeriod"/>
            </a:pPr>
            <a:r>
              <a:rPr lang="en-US" dirty="0" smtClean="0"/>
              <a:t>Money</a:t>
            </a:r>
          </a:p>
          <a:p>
            <a:pPr marL="514350" indent="-514350">
              <a:buAutoNum type="alphaUcPeriod"/>
            </a:pPr>
            <a:r>
              <a:rPr lang="en-US" dirty="0" smtClean="0"/>
              <a:t>Difficulty/Hard Work (see Time)</a:t>
            </a:r>
          </a:p>
          <a:p>
            <a:pPr marL="514350" indent="-514350">
              <a:buAutoNum type="alphaUcPeriod"/>
            </a:pPr>
            <a:r>
              <a:rPr lang="en-US" dirty="0" smtClean="0"/>
              <a:t>“Threshold issue” / Numerology: 101 &lt; 103</a:t>
            </a:r>
          </a:p>
          <a:p>
            <a:pPr marL="514350" indent="-514350">
              <a:buAutoNum type="alphaUcPeriod"/>
            </a:pPr>
            <a:endParaRPr lang="en-US" dirty="0"/>
          </a:p>
        </p:txBody>
      </p:sp>
      <p:sp>
        <p:nvSpPr>
          <p:cNvPr id="4" name="Date Placeholder 3"/>
          <p:cNvSpPr>
            <a:spLocks noGrp="1"/>
          </p:cNvSpPr>
          <p:nvPr>
            <p:ph type="dt" sz="half" idx="10"/>
          </p:nvPr>
        </p:nvSpPr>
        <p:spPr/>
        <p:txBody>
          <a:bodyPr/>
          <a:lstStyle/>
          <a:p>
            <a:r>
              <a:rPr lang="en-US" smtClean="0"/>
              <a:t>RJM 3/12/2015</a:t>
            </a:r>
            <a:endParaRPr lang="en-US"/>
          </a:p>
        </p:txBody>
      </p:sp>
      <p:sp>
        <p:nvSpPr>
          <p:cNvPr id="5" name="Footer Placeholder 4"/>
          <p:cNvSpPr>
            <a:spLocks noGrp="1"/>
          </p:cNvSpPr>
          <p:nvPr>
            <p:ph type="ftr" sz="quarter" idx="11"/>
          </p:nvPr>
        </p:nvSpPr>
        <p:spPr/>
        <p:txBody>
          <a:body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p>
            <a:fld id="{F68C85B1-29B0-4A5C-B207-FB3054EFB869}" type="slidenum">
              <a:rPr lang="en-US" smtClean="0"/>
              <a:pPr/>
              <a:t>22</a:t>
            </a:fld>
            <a:endParaRPr lang="en-US"/>
          </a:p>
        </p:txBody>
      </p:sp>
      <p:sp>
        <p:nvSpPr>
          <p:cNvPr id="7" name="TextBox 6"/>
          <p:cNvSpPr txBox="1"/>
          <p:nvPr/>
        </p:nvSpPr>
        <p:spPr>
          <a:xfrm>
            <a:off x="2721466" y="1371600"/>
            <a:ext cx="5951048" cy="1200329"/>
          </a:xfrm>
          <a:prstGeom prst="rect">
            <a:avLst/>
          </a:prstGeom>
          <a:noFill/>
        </p:spPr>
        <p:txBody>
          <a:bodyPr wrap="square" rtlCol="0">
            <a:spAutoFit/>
          </a:bodyPr>
          <a:lstStyle/>
          <a:p>
            <a:r>
              <a:rPr lang="en-US" sz="2400" b="1" dirty="0" smtClean="0">
                <a:latin typeface="Bradley Hand ITC" panose="03070402050302030203" pitchFamily="66" charset="0"/>
              </a:rPr>
              <a:t>* </a:t>
            </a:r>
            <a:r>
              <a:rPr lang="en-US" sz="2400" b="1" dirty="0" smtClean="0">
                <a:latin typeface="Bradley Hand ITC" panose="03070402050302030203" pitchFamily="66" charset="0"/>
                <a:ea typeface="Cambria Math" panose="02040503050406030204" pitchFamily="18" charset="0"/>
              </a:rPr>
              <a:t>+ some </a:t>
            </a:r>
            <a:r>
              <a:rPr lang="en-US" sz="2400" b="1" dirty="0">
                <a:latin typeface="Bradley Hand ITC" panose="03070402050302030203" pitchFamily="66" charset="0"/>
                <a:ea typeface="Cambria Math" panose="02040503050406030204" pitchFamily="18" charset="0"/>
              </a:rPr>
              <a:t>Federal Circuit judges, many lawyers, and </a:t>
            </a:r>
            <a:r>
              <a:rPr lang="en-US" sz="2400" b="1" dirty="0" smtClean="0">
                <a:latin typeface="Bradley Hand ITC" panose="03070402050302030203" pitchFamily="66" charset="0"/>
                <a:ea typeface="Cambria Math" panose="02040503050406030204" pitchFamily="18" charset="0"/>
              </a:rPr>
              <a:t>many more law </a:t>
            </a:r>
            <a:r>
              <a:rPr lang="en-US" sz="2400" b="1" dirty="0">
                <a:latin typeface="Bradley Hand ITC" panose="03070402050302030203" pitchFamily="66" charset="0"/>
                <a:ea typeface="Cambria Math" panose="02040503050406030204" pitchFamily="18" charset="0"/>
              </a:rPr>
              <a:t>students, business people and </a:t>
            </a:r>
            <a:r>
              <a:rPr lang="en-US" sz="2400" b="1" dirty="0" smtClean="0">
                <a:latin typeface="Bradley Hand ITC" panose="03070402050302030203" pitchFamily="66" charset="0"/>
                <a:ea typeface="Cambria Math" panose="02040503050406030204" pitchFamily="18" charset="0"/>
              </a:rPr>
              <a:t>journalists</a:t>
            </a:r>
          </a:p>
        </p:txBody>
      </p:sp>
    </p:spTree>
    <p:extLst>
      <p:ext uri="{BB962C8B-B14F-4D97-AF65-F5344CB8AC3E}">
        <p14:creationId xmlns:p14="http://schemas.microsoft.com/office/powerpoint/2010/main" val="130421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504639" y="3821008"/>
            <a:ext cx="3475653" cy="2431435"/>
          </a:xfrm>
          <a:prstGeom prst="rect">
            <a:avLst/>
          </a:prstGeom>
          <a:solidFill>
            <a:srgbClr val="CCFFFF"/>
          </a:solidFill>
        </p:spPr>
        <p:txBody>
          <a:bodyPr wrap="square" rtlCol="0">
            <a:spAutoFit/>
          </a:bodyPr>
          <a:lstStyle/>
          <a:p>
            <a:pPr algn="ctr">
              <a:spcAft>
                <a:spcPts val="0"/>
              </a:spcAft>
              <a:tabLst>
                <a:tab pos="463550" algn="l"/>
                <a:tab pos="914400" algn="l"/>
              </a:tabLst>
            </a:pPr>
            <a:r>
              <a:rPr lang="en-US" sz="2400" dirty="0" smtClean="0"/>
              <a:t>HOA-TA:  </a:t>
            </a:r>
          </a:p>
          <a:p>
            <a:pPr algn="ctr">
              <a:spcAft>
                <a:spcPts val="0"/>
              </a:spcAft>
              <a:tabLst>
                <a:tab pos="463550" algn="l"/>
                <a:tab pos="914400" algn="l"/>
              </a:tabLst>
            </a:pPr>
            <a:r>
              <a:rPr lang="en-US" sz="2400" dirty="0" smtClean="0"/>
              <a:t>Pron.  WHAT-uh </a:t>
            </a:r>
          </a:p>
          <a:p>
            <a:pPr algn="ctr">
              <a:spcAft>
                <a:spcPts val="0"/>
              </a:spcAft>
              <a:tabLst>
                <a:tab pos="463550" algn="l"/>
                <a:tab pos="914400" algn="l"/>
              </a:tabLst>
            </a:pPr>
            <a:endParaRPr lang="en-US" dirty="0" smtClean="0"/>
          </a:p>
          <a:p>
            <a:pPr algn="ctr">
              <a:spcAft>
                <a:spcPts val="0"/>
              </a:spcAft>
              <a:tabLst>
                <a:tab pos="463550" algn="l"/>
                <a:tab pos="914400" algn="l"/>
              </a:tabLst>
            </a:pPr>
            <a:r>
              <a:rPr lang="en-US" sz="2800" b="1" dirty="0" smtClean="0">
                <a:effectLst>
                  <a:outerShdw blurRad="38100" dist="38100" dir="2700000" algn="tl">
                    <a:srgbClr val="000000">
                      <a:alpha val="43137"/>
                    </a:srgbClr>
                  </a:outerShdw>
                </a:effectLst>
              </a:rPr>
              <a:t>H</a:t>
            </a:r>
            <a:r>
              <a:rPr lang="en-US" sz="2800" b="1" dirty="0" smtClean="0"/>
              <a:t>ypothetica</a:t>
            </a:r>
            <a:r>
              <a:rPr lang="en-US" sz="2400" dirty="0" smtClean="0"/>
              <a:t>l </a:t>
            </a:r>
          </a:p>
          <a:p>
            <a:pPr algn="ctr">
              <a:spcAft>
                <a:spcPts val="0"/>
              </a:spcAft>
              <a:tabLst>
                <a:tab pos="463550" algn="l"/>
                <a:tab pos="914400" algn="l"/>
              </a:tabLst>
            </a:pPr>
            <a:r>
              <a:rPr lang="en-US" sz="2400" b="1" dirty="0" smtClean="0">
                <a:effectLst>
                  <a:outerShdw blurRad="38100" dist="38100" dir="2700000" algn="tl">
                    <a:srgbClr val="000000">
                      <a:alpha val="43137"/>
                    </a:srgbClr>
                  </a:outerShdw>
                </a:effectLst>
              </a:rPr>
              <a:t>O</a:t>
            </a:r>
            <a:r>
              <a:rPr lang="en-US" sz="2400" dirty="0" smtClean="0"/>
              <a:t>rdinary </a:t>
            </a:r>
            <a:r>
              <a:rPr lang="en-US" sz="2400" b="1" dirty="0" smtClean="0"/>
              <a:t>A</a:t>
            </a:r>
            <a:r>
              <a:rPr lang="en-US" sz="2400" dirty="0" smtClean="0"/>
              <a:t>rtisan</a:t>
            </a:r>
            <a:r>
              <a:rPr lang="en-US" sz="2400" dirty="0"/>
              <a:t>, </a:t>
            </a:r>
          </a:p>
          <a:p>
            <a:pPr algn="ctr">
              <a:spcAft>
                <a:spcPts val="0"/>
              </a:spcAft>
              <a:tabLst>
                <a:tab pos="463550" algn="l"/>
                <a:tab pos="914400" algn="l"/>
              </a:tabLst>
            </a:pPr>
            <a:r>
              <a:rPr lang="en-US" sz="2800" b="1" dirty="0" smtClean="0">
                <a:effectLst>
                  <a:outerShdw blurRad="38100" dist="38100" dir="2700000" algn="tl">
                    <a:srgbClr val="000000">
                      <a:alpha val="43137"/>
                    </a:srgbClr>
                  </a:outerShdw>
                </a:effectLst>
              </a:rPr>
              <a:t>T</a:t>
            </a:r>
            <a:r>
              <a:rPr lang="en-US" sz="2800" b="1" dirty="0" smtClean="0"/>
              <a:t>ime </a:t>
            </a:r>
            <a:r>
              <a:rPr lang="en-US" sz="2800" b="1" dirty="0">
                <a:effectLst>
                  <a:outerShdw blurRad="38100" dist="38100" dir="2700000" algn="tl">
                    <a:srgbClr val="000000">
                      <a:alpha val="43137"/>
                    </a:srgbClr>
                  </a:outerShdw>
                </a:effectLst>
              </a:rPr>
              <a:t>A</a:t>
            </a:r>
            <a:r>
              <a:rPr lang="en-US" sz="2800" b="1" dirty="0" smtClean="0"/>
              <a:t>ppropriate</a:t>
            </a:r>
            <a:r>
              <a:rPr lang="en-US" sz="2000" dirty="0" smtClean="0"/>
              <a:t> </a:t>
            </a:r>
            <a:endParaRPr lang="en-US" sz="2000" dirty="0"/>
          </a:p>
        </p:txBody>
      </p:sp>
      <p:sp>
        <p:nvSpPr>
          <p:cNvPr id="2" name="Title 1"/>
          <p:cNvSpPr>
            <a:spLocks noGrp="1"/>
          </p:cNvSpPr>
          <p:nvPr>
            <p:ph type="title"/>
          </p:nvPr>
        </p:nvSpPr>
        <p:spPr>
          <a:xfrm>
            <a:off x="324525" y="170025"/>
            <a:ext cx="8382000" cy="1323439"/>
          </a:xfrm>
        </p:spPr>
        <p:txBody>
          <a:bodyPr wrap="square">
            <a:spAutoFit/>
          </a:bodyPr>
          <a:lstStyle/>
          <a:p>
            <a:r>
              <a:rPr lang="en-US" dirty="0" smtClean="0"/>
              <a:t>WIN A BIG PRIZE!</a:t>
            </a:r>
            <a:br>
              <a:rPr lang="en-US" dirty="0" smtClean="0"/>
            </a:br>
            <a:r>
              <a:rPr lang="en-US" dirty="0" smtClean="0"/>
              <a:t>Show me a patent (issued or appl.)</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23</a:t>
            </a:fld>
            <a:endParaRPr lang="en-US"/>
          </a:p>
        </p:txBody>
      </p:sp>
      <p:sp>
        <p:nvSpPr>
          <p:cNvPr id="6" name="Content Placeholder 5"/>
          <p:cNvSpPr>
            <a:spLocks noGrp="1"/>
          </p:cNvSpPr>
          <p:nvPr>
            <p:ph idx="1"/>
          </p:nvPr>
        </p:nvSpPr>
        <p:spPr>
          <a:xfrm>
            <a:off x="152400" y="1686950"/>
            <a:ext cx="8958620" cy="1723549"/>
          </a:xfrm>
          <a:noFill/>
        </p:spPr>
        <p:txBody>
          <a:bodyPr/>
          <a:lstStyle/>
          <a:p>
            <a:pPr marL="457200" indent="-457200">
              <a:spcAft>
                <a:spcPts val="1200"/>
              </a:spcAft>
              <a:buFontTx/>
              <a:buChar char="-"/>
            </a:pPr>
            <a:r>
              <a:rPr lang="en-US" sz="3200" dirty="0" smtClean="0"/>
              <a:t>with a </a:t>
            </a:r>
            <a:r>
              <a:rPr lang="en-US" sz="3200" b="1" dirty="0" smtClean="0">
                <a:solidFill>
                  <a:srgbClr val="00B0F0"/>
                </a:solidFill>
                <a:effectLst>
                  <a:outerShdw blurRad="38100" dist="38100" dir="2700000" algn="tl">
                    <a:srgbClr val="000000">
                      <a:alpha val="43137"/>
                    </a:srgbClr>
                  </a:outerShdw>
                </a:effectLst>
              </a:rPr>
              <a:t>claim</a:t>
            </a:r>
            <a:r>
              <a:rPr lang="en-US" sz="3200" dirty="0" smtClean="0"/>
              <a:t> that is valid over the prior art </a:t>
            </a:r>
          </a:p>
          <a:p>
            <a:pPr marL="457200" indent="-457200">
              <a:spcAft>
                <a:spcPts val="1200"/>
              </a:spcAft>
              <a:buFontTx/>
              <a:buChar char="-"/>
            </a:pPr>
            <a:r>
              <a:rPr lang="en-US" sz="3200" dirty="0" smtClean="0"/>
              <a:t>and a </a:t>
            </a:r>
            <a:r>
              <a:rPr lang="en-US" sz="3200" b="1" dirty="0" smtClean="0">
                <a:solidFill>
                  <a:srgbClr val="00B0F0"/>
                </a:solidFill>
                <a:effectLst>
                  <a:outerShdw blurRad="38100" dist="38100" dir="2700000" algn="tl">
                    <a:srgbClr val="000000">
                      <a:alpha val="43137"/>
                    </a:srgbClr>
                  </a:outerShdw>
                </a:effectLst>
              </a:rPr>
              <a:t>specification</a:t>
            </a:r>
            <a:r>
              <a:rPr lang="en-US" sz="3200" dirty="0" smtClean="0"/>
              <a:t> that enables a HOA-TA to MAKE and to USE the </a:t>
            </a:r>
            <a:r>
              <a:rPr lang="en-US" sz="3200" smtClean="0"/>
              <a:t>claimed </a:t>
            </a:r>
            <a:r>
              <a:rPr lang="en-US" sz="3200" smtClean="0"/>
              <a:t>invention</a:t>
            </a:r>
            <a:endParaRPr lang="en-US" sz="3200" dirty="0" smtClean="0"/>
          </a:p>
        </p:txBody>
      </p:sp>
    </p:spTree>
    <p:extLst>
      <p:ext uri="{BB962C8B-B14F-4D97-AF65-F5344CB8AC3E}">
        <p14:creationId xmlns:p14="http://schemas.microsoft.com/office/powerpoint/2010/main" val="133310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25" y="170025"/>
            <a:ext cx="8382000" cy="1323439"/>
          </a:xfrm>
        </p:spPr>
        <p:txBody>
          <a:bodyPr wrap="square">
            <a:spAutoFit/>
          </a:bodyPr>
          <a:lstStyle/>
          <a:p>
            <a:r>
              <a:rPr lang="en-US" dirty="0" smtClean="0"/>
              <a:t>WIN A BIG PRIZE!</a:t>
            </a:r>
            <a:br>
              <a:rPr lang="en-US" dirty="0" smtClean="0"/>
            </a:br>
            <a:r>
              <a:rPr lang="en-US" dirty="0" smtClean="0"/>
              <a:t>Show me a patent (issued or appl.)</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24</a:t>
            </a:fld>
            <a:endParaRPr lang="en-US"/>
          </a:p>
        </p:txBody>
      </p:sp>
      <p:sp>
        <p:nvSpPr>
          <p:cNvPr id="6" name="Content Placeholder 5"/>
          <p:cNvSpPr>
            <a:spLocks noGrp="1"/>
          </p:cNvSpPr>
          <p:nvPr>
            <p:ph idx="1"/>
          </p:nvPr>
        </p:nvSpPr>
        <p:spPr>
          <a:xfrm>
            <a:off x="152400" y="1686950"/>
            <a:ext cx="8958620" cy="4339650"/>
          </a:xfrm>
          <a:noFill/>
        </p:spPr>
        <p:txBody>
          <a:bodyPr/>
          <a:lstStyle/>
          <a:p>
            <a:pPr marL="457200" indent="-457200">
              <a:spcAft>
                <a:spcPts val="1200"/>
              </a:spcAft>
              <a:buFontTx/>
              <a:buChar char="-"/>
            </a:pPr>
            <a:r>
              <a:rPr lang="en-US" sz="3200" dirty="0" smtClean="0"/>
              <a:t>with a </a:t>
            </a:r>
            <a:r>
              <a:rPr lang="en-US" sz="3200" b="1" dirty="0" smtClean="0">
                <a:solidFill>
                  <a:srgbClr val="00B0F0"/>
                </a:solidFill>
                <a:effectLst>
                  <a:outerShdw blurRad="38100" dist="38100" dir="2700000" algn="tl">
                    <a:srgbClr val="000000">
                      <a:alpha val="43137"/>
                    </a:srgbClr>
                  </a:outerShdw>
                </a:effectLst>
              </a:rPr>
              <a:t>claim</a:t>
            </a:r>
            <a:r>
              <a:rPr lang="en-US" sz="3200" dirty="0" smtClean="0"/>
              <a:t> that is valid over the prior art </a:t>
            </a:r>
          </a:p>
          <a:p>
            <a:pPr marL="457200" indent="-457200">
              <a:spcAft>
                <a:spcPts val="1200"/>
              </a:spcAft>
              <a:buFontTx/>
              <a:buChar char="-"/>
            </a:pPr>
            <a:r>
              <a:rPr lang="en-US" sz="3200" dirty="0" smtClean="0"/>
              <a:t>and a </a:t>
            </a:r>
            <a:r>
              <a:rPr lang="en-US" sz="3200" b="1" dirty="0" smtClean="0">
                <a:solidFill>
                  <a:srgbClr val="00B0F0"/>
                </a:solidFill>
                <a:effectLst>
                  <a:outerShdw blurRad="38100" dist="38100" dir="2700000" algn="tl">
                    <a:srgbClr val="000000">
                      <a:alpha val="43137"/>
                    </a:srgbClr>
                  </a:outerShdw>
                </a:effectLst>
              </a:rPr>
              <a:t>specification</a:t>
            </a:r>
            <a:r>
              <a:rPr lang="en-US" sz="3200" dirty="0" smtClean="0"/>
              <a:t> that enables a HOA-TA to MAKE and to USE the claimed invention</a:t>
            </a:r>
          </a:p>
          <a:p>
            <a:pPr marL="457200" indent="-457200">
              <a:spcAft>
                <a:spcPts val="0"/>
              </a:spcAft>
              <a:buFontTx/>
              <a:buChar char="-"/>
              <a:tabLst>
                <a:tab pos="466725" algn="l"/>
              </a:tabLst>
            </a:pPr>
            <a:r>
              <a:rPr lang="en-US" sz="3200" dirty="0" smtClean="0"/>
              <a:t>that nevertheless </a:t>
            </a:r>
            <a:r>
              <a:rPr lang="en-US" b="1" dirty="0" smtClean="0">
                <a:solidFill>
                  <a:srgbClr val="C00000"/>
                </a:solidFill>
              </a:rPr>
              <a:t>claims an abstract idea</a:t>
            </a:r>
          </a:p>
          <a:p>
            <a:pPr marL="336550" lvl="1" indent="9525">
              <a:spcAft>
                <a:spcPts val="0"/>
              </a:spcAft>
              <a:buNone/>
            </a:pPr>
            <a:r>
              <a:rPr lang="en-US" sz="3200" dirty="0" smtClean="0"/>
              <a:t>without </a:t>
            </a:r>
            <a:r>
              <a:rPr lang="en-US" b="1" dirty="0" smtClean="0">
                <a:solidFill>
                  <a:srgbClr val="C00000"/>
                </a:solidFill>
              </a:rPr>
              <a:t>significantly more than the abstract idea itself </a:t>
            </a:r>
            <a:r>
              <a:rPr lang="en-US" sz="3200" dirty="0" smtClean="0"/>
              <a:t>and therefore would [undeservedly] </a:t>
            </a:r>
          </a:p>
          <a:p>
            <a:pPr marL="336550" lvl="1" indent="9525">
              <a:spcAft>
                <a:spcPts val="0"/>
              </a:spcAft>
              <a:buNone/>
            </a:pPr>
            <a:r>
              <a:rPr lang="en-US" b="1" dirty="0" smtClean="0">
                <a:solidFill>
                  <a:srgbClr val="C00000"/>
                </a:solidFill>
              </a:rPr>
              <a:t>preempt /</a:t>
            </a:r>
            <a:r>
              <a:rPr lang="en-US" sz="3200" b="1" dirty="0" smtClean="0">
                <a:solidFill>
                  <a:srgbClr val="C00000"/>
                </a:solidFill>
              </a:rPr>
              <a:t> </a:t>
            </a:r>
            <a:r>
              <a:rPr lang="en-US" b="1" dirty="0" smtClean="0">
                <a:solidFill>
                  <a:srgbClr val="C00000"/>
                </a:solidFill>
              </a:rPr>
              <a:t>monopolize the building blocks of human ingenuity </a:t>
            </a:r>
            <a:r>
              <a:rPr lang="en-US" sz="3200" dirty="0" smtClean="0"/>
              <a:t>[for the limited term of the patent]</a:t>
            </a:r>
            <a:endParaRPr lang="en-US" sz="3200" dirty="0"/>
          </a:p>
        </p:txBody>
      </p:sp>
    </p:spTree>
    <p:extLst>
      <p:ext uri="{BB962C8B-B14F-4D97-AF65-F5344CB8AC3E}">
        <p14:creationId xmlns:p14="http://schemas.microsoft.com/office/powerpoint/2010/main" val="330031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3545"/>
            <a:ext cx="8610600" cy="707886"/>
          </a:xfrm>
        </p:spPr>
        <p:txBody>
          <a:bodyPr wrap="square">
            <a:spAutoFit/>
          </a:bodyPr>
          <a:lstStyle/>
          <a:p>
            <a:r>
              <a:rPr lang="en-US" dirty="0" smtClean="0"/>
              <a:t>WIN A BIG PRIZE #</a:t>
            </a:r>
            <a:r>
              <a:rPr lang="en-US" dirty="0" smtClean="0"/>
              <a:t>2 - Background</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25</a:t>
            </a:fld>
            <a:endParaRPr lang="en-US"/>
          </a:p>
        </p:txBody>
      </p:sp>
      <p:sp>
        <p:nvSpPr>
          <p:cNvPr id="6" name="Content Placeholder 5"/>
          <p:cNvSpPr>
            <a:spLocks noGrp="1"/>
          </p:cNvSpPr>
          <p:nvPr>
            <p:ph idx="1"/>
          </p:nvPr>
        </p:nvSpPr>
        <p:spPr>
          <a:xfrm>
            <a:off x="318055" y="1410355"/>
            <a:ext cx="8444945" cy="2985433"/>
          </a:xfrm>
          <a:noFill/>
        </p:spPr>
        <p:txBody>
          <a:bodyPr/>
          <a:lstStyle/>
          <a:p>
            <a:r>
              <a:rPr lang="en-US" sz="3200" dirty="0" smtClean="0"/>
              <a:t>"Einstein </a:t>
            </a:r>
            <a:r>
              <a:rPr lang="en-US" sz="3200" dirty="0"/>
              <a:t>could not patent his celebrated law </a:t>
            </a:r>
            <a:r>
              <a:rPr lang="en-US" sz="3200" dirty="0" smtClean="0"/>
              <a:t>that E=mc</a:t>
            </a:r>
            <a:r>
              <a:rPr lang="en-US" sz="3200" baseline="30000" dirty="0"/>
              <a:t>2</a:t>
            </a:r>
            <a:r>
              <a:rPr lang="en-US" sz="3200" dirty="0" smtClean="0"/>
              <a:t>; </a:t>
            </a:r>
            <a:r>
              <a:rPr lang="en-US" sz="3200" dirty="0"/>
              <a:t>nor could Newton have patented the law of gravity</a:t>
            </a:r>
            <a:r>
              <a:rPr lang="en-US" sz="3200" dirty="0" smtClean="0"/>
              <a:t>."</a:t>
            </a:r>
          </a:p>
          <a:p>
            <a:pPr marL="346075" lvl="1" indent="0">
              <a:buNone/>
            </a:pPr>
            <a:r>
              <a:rPr lang="en-US" sz="2000" i="1" dirty="0" smtClean="0"/>
              <a:t>Diamond v. </a:t>
            </a:r>
            <a:r>
              <a:rPr lang="en-US" sz="2000" i="1" dirty="0" err="1" smtClean="0"/>
              <a:t>Chakrabarty</a:t>
            </a:r>
            <a:r>
              <a:rPr lang="en-US" sz="2000" i="1" dirty="0" smtClean="0"/>
              <a:t> </a:t>
            </a:r>
            <a:r>
              <a:rPr lang="en-US" sz="2000" dirty="0" smtClean="0"/>
              <a:t>(Burger), repeated in </a:t>
            </a:r>
            <a:r>
              <a:rPr lang="en-US" sz="2000" i="1" dirty="0" err="1" smtClean="0"/>
              <a:t>Diehr</a:t>
            </a:r>
            <a:r>
              <a:rPr lang="en-US" sz="2000" i="1" dirty="0" smtClean="0"/>
              <a:t> </a:t>
            </a:r>
            <a:r>
              <a:rPr lang="en-US" sz="2000" dirty="0" smtClean="0"/>
              <a:t>(Rehnquist) and in </a:t>
            </a:r>
            <a:r>
              <a:rPr lang="en-US" sz="2000" i="1" dirty="0" smtClean="0"/>
              <a:t>Prometheus v. Mayo</a:t>
            </a:r>
            <a:r>
              <a:rPr lang="en-US" sz="2000" dirty="0" smtClean="0"/>
              <a:t> (Breyer) and also by some Fed Cir judges</a:t>
            </a:r>
          </a:p>
          <a:p>
            <a:pPr marL="346075" lvl="1" indent="0">
              <a:buNone/>
            </a:pPr>
            <a:endParaRPr lang="en-US" sz="2000" dirty="0" smtClean="0"/>
          </a:p>
          <a:p>
            <a:endParaRPr lang="en-US" sz="3200" dirty="0"/>
          </a:p>
        </p:txBody>
      </p:sp>
      <p:sp>
        <p:nvSpPr>
          <p:cNvPr id="4" name="TextBox 3"/>
          <p:cNvSpPr txBox="1"/>
          <p:nvPr/>
        </p:nvSpPr>
        <p:spPr>
          <a:xfrm rot="20330954">
            <a:off x="2366565" y="4287961"/>
            <a:ext cx="4195690" cy="1200329"/>
          </a:xfrm>
          <a:prstGeom prst="rect">
            <a:avLst/>
          </a:prstGeom>
          <a:solidFill>
            <a:srgbClr val="0070C0"/>
          </a:solidFill>
        </p:spPr>
        <p:txBody>
          <a:bodyPr wrap="square" rtlCol="0">
            <a:spAutoFit/>
          </a:bodyPr>
          <a:lstStyle/>
          <a:p>
            <a:r>
              <a:rPr lang="en-US" sz="7200" dirty="0" smtClean="0">
                <a:solidFill>
                  <a:srgbClr val="FFFF00"/>
                </a:solidFill>
                <a:latin typeface="+mn-lt"/>
              </a:rPr>
              <a:t>Why </a:t>
            </a:r>
            <a:r>
              <a:rPr lang="en-US" sz="7200" dirty="0" smtClean="0">
                <a:solidFill>
                  <a:srgbClr val="FFFF00"/>
                </a:solidFill>
                <a:latin typeface="+mn-lt"/>
              </a:rPr>
              <a:t>not</a:t>
            </a:r>
            <a:r>
              <a:rPr lang="en-US" sz="7200" dirty="0" smtClean="0">
                <a:solidFill>
                  <a:srgbClr val="FFFF00"/>
                </a:solidFill>
                <a:latin typeface="+mn-lt"/>
              </a:rPr>
              <a:t>?</a:t>
            </a:r>
          </a:p>
        </p:txBody>
      </p:sp>
    </p:spTree>
    <p:extLst>
      <p:ext uri="{BB962C8B-B14F-4D97-AF65-F5344CB8AC3E}">
        <p14:creationId xmlns:p14="http://schemas.microsoft.com/office/powerpoint/2010/main" val="211402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3545"/>
            <a:ext cx="8610600" cy="707886"/>
          </a:xfrm>
        </p:spPr>
        <p:txBody>
          <a:bodyPr wrap="square">
            <a:spAutoFit/>
          </a:bodyPr>
          <a:lstStyle/>
          <a:p>
            <a:r>
              <a:rPr lang="en-US" dirty="0" smtClean="0"/>
              <a:t>WIN A BIG PRIZE #</a:t>
            </a:r>
            <a:r>
              <a:rPr lang="en-US" dirty="0" smtClean="0"/>
              <a:t>2 – The Contest</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26</a:t>
            </a:fld>
            <a:endParaRPr lang="en-US"/>
          </a:p>
        </p:txBody>
      </p:sp>
      <p:sp>
        <p:nvSpPr>
          <p:cNvPr id="6" name="Content Placeholder 5"/>
          <p:cNvSpPr>
            <a:spLocks noGrp="1"/>
          </p:cNvSpPr>
          <p:nvPr>
            <p:ph idx="1"/>
          </p:nvPr>
        </p:nvSpPr>
        <p:spPr>
          <a:xfrm>
            <a:off x="241937" y="1314976"/>
            <a:ext cx="8444945" cy="5509200"/>
          </a:xfrm>
          <a:noFill/>
        </p:spPr>
        <p:txBody>
          <a:bodyPr/>
          <a:lstStyle/>
          <a:p>
            <a:pPr indent="-346075"/>
            <a:r>
              <a:rPr lang="en-US" sz="3200" dirty="0" smtClean="0"/>
              <a:t>It's </a:t>
            </a:r>
            <a:r>
              <a:rPr lang="en-US" sz="3200" dirty="0" smtClean="0"/>
              <a:t>1905.  </a:t>
            </a:r>
            <a:r>
              <a:rPr lang="en-US" sz="3200" dirty="0" smtClean="0"/>
              <a:t>Einstein's just published </a:t>
            </a:r>
          </a:p>
          <a:p>
            <a:pPr indent="-346075"/>
            <a:r>
              <a:rPr lang="en-US" sz="3200" dirty="0" smtClean="0"/>
              <a:t>his celebrated law e=mc</a:t>
            </a:r>
            <a:r>
              <a:rPr lang="en-US" sz="3200" baseline="30000" dirty="0" smtClean="0"/>
              <a:t>2</a:t>
            </a:r>
            <a:endParaRPr lang="en-US" sz="3200" dirty="0" smtClean="0"/>
          </a:p>
          <a:p>
            <a:pPr indent="-346075"/>
            <a:r>
              <a:rPr lang="en-US" sz="3200" dirty="0" smtClean="0"/>
              <a:t>and</a:t>
            </a:r>
            <a:r>
              <a:rPr lang="en-US" sz="3200" dirty="0" smtClean="0"/>
              <a:t> </a:t>
            </a:r>
            <a:r>
              <a:rPr lang="en-US" sz="3200" dirty="0" smtClean="0"/>
              <a:t>wants to </a:t>
            </a:r>
            <a:r>
              <a:rPr lang="en-US" sz="3200" dirty="0" smtClean="0"/>
              <a:t>patent his law.</a:t>
            </a:r>
          </a:p>
          <a:p>
            <a:pPr indent="-346075"/>
            <a:r>
              <a:rPr lang="en-US" sz="3200" dirty="0" smtClean="0"/>
              <a:t>Write </a:t>
            </a:r>
            <a:r>
              <a:rPr lang="en-US" sz="3200" dirty="0" smtClean="0"/>
              <a:t>claim</a:t>
            </a:r>
            <a:r>
              <a:rPr lang="en-US" sz="3200" dirty="0"/>
              <a:t> </a:t>
            </a:r>
            <a:r>
              <a:rPr lang="en-US" sz="3200" dirty="0" smtClean="0"/>
              <a:t>1. </a:t>
            </a:r>
            <a:endParaRPr lang="en-US" sz="3200" dirty="0" smtClean="0"/>
          </a:p>
          <a:p>
            <a:pPr indent="-346075"/>
            <a:r>
              <a:rPr lang="en-US" sz="3200" dirty="0" smtClean="0"/>
              <a:t>Write </a:t>
            </a:r>
            <a:r>
              <a:rPr lang="en-US" sz="3200" dirty="0" smtClean="0"/>
              <a:t>a specification </a:t>
            </a:r>
            <a:r>
              <a:rPr lang="en-US" sz="3200" dirty="0" smtClean="0"/>
              <a:t>disclosing</a:t>
            </a:r>
            <a:endParaRPr lang="en-US" sz="3200" dirty="0" smtClean="0"/>
          </a:p>
          <a:p>
            <a:pPr indent="-346075"/>
            <a:r>
              <a:rPr lang="en-US" sz="3200" dirty="0" smtClean="0"/>
              <a:t>how </a:t>
            </a:r>
            <a:r>
              <a:rPr lang="en-US" sz="3200" dirty="0" smtClean="0"/>
              <a:t>to make </a:t>
            </a:r>
            <a:r>
              <a:rPr lang="en-US" sz="3200" dirty="0"/>
              <a:t>and use that </a:t>
            </a:r>
            <a:endParaRPr lang="en-US" sz="3200" dirty="0" smtClean="0"/>
          </a:p>
          <a:p>
            <a:pPr indent="-346075"/>
            <a:r>
              <a:rPr lang="en-US" sz="3200" b="1" dirty="0" smtClean="0">
                <a:solidFill>
                  <a:srgbClr val="7030A0"/>
                </a:solidFill>
              </a:rPr>
              <a:t>claimed </a:t>
            </a:r>
            <a:r>
              <a:rPr lang="en-US" sz="3200" b="1" dirty="0" smtClean="0">
                <a:solidFill>
                  <a:srgbClr val="7030A0"/>
                </a:solidFill>
              </a:rPr>
              <a:t>invention</a:t>
            </a:r>
            <a:r>
              <a:rPr lang="en-US" sz="3200" dirty="0" smtClean="0"/>
              <a:t>.  </a:t>
            </a:r>
            <a:endParaRPr lang="en-US" sz="3200" dirty="0" smtClean="0"/>
          </a:p>
          <a:p>
            <a:pPr indent="-346075"/>
            <a:r>
              <a:rPr lang="en-US" sz="3200" dirty="0" smtClean="0"/>
              <a:t>Your </a:t>
            </a:r>
            <a:r>
              <a:rPr lang="en-US" sz="3200" dirty="0" smtClean="0"/>
              <a:t>claim and specification </a:t>
            </a:r>
            <a:endParaRPr lang="en-US" sz="3200" dirty="0" smtClean="0"/>
          </a:p>
          <a:p>
            <a:pPr indent="-346075"/>
            <a:r>
              <a:rPr lang="en-US" sz="3200" dirty="0" smtClean="0"/>
              <a:t>must </a:t>
            </a:r>
            <a:r>
              <a:rPr lang="en-US" sz="3200" dirty="0" smtClean="0"/>
              <a:t>be valid under </a:t>
            </a:r>
            <a:endParaRPr lang="en-US" sz="3200" dirty="0" smtClean="0"/>
          </a:p>
          <a:p>
            <a:pPr indent="-346075"/>
            <a:r>
              <a:rPr lang="en-US" sz="3200" dirty="0" smtClean="0"/>
              <a:t>102</a:t>
            </a:r>
            <a:r>
              <a:rPr lang="en-US" sz="3200" dirty="0" smtClean="0"/>
              <a:t>, 103 and 112.</a:t>
            </a:r>
            <a:endParaRPr lang="en-US" sz="3200" dirty="0"/>
          </a:p>
          <a:p>
            <a:endParaRPr lang="en-US" sz="3200" dirty="0"/>
          </a:p>
        </p:txBody>
      </p:sp>
    </p:spTree>
    <p:extLst>
      <p:ext uri="{BB962C8B-B14F-4D97-AF65-F5344CB8AC3E}">
        <p14:creationId xmlns:p14="http://schemas.microsoft.com/office/powerpoint/2010/main" val="14777941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3545"/>
            <a:ext cx="8610600" cy="707886"/>
          </a:xfrm>
        </p:spPr>
        <p:txBody>
          <a:bodyPr wrap="square">
            <a:spAutoFit/>
          </a:bodyPr>
          <a:lstStyle/>
          <a:p>
            <a:r>
              <a:rPr lang="en-US" dirty="0" smtClean="0"/>
              <a:t>WIN A BIG PRIZE #</a:t>
            </a:r>
            <a:r>
              <a:rPr lang="en-US" dirty="0" smtClean="0"/>
              <a:t>2 – The Contest</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27</a:t>
            </a:fld>
            <a:endParaRPr lang="en-US"/>
          </a:p>
        </p:txBody>
      </p:sp>
      <p:sp>
        <p:nvSpPr>
          <p:cNvPr id="6" name="Content Placeholder 5"/>
          <p:cNvSpPr>
            <a:spLocks noGrp="1"/>
          </p:cNvSpPr>
          <p:nvPr>
            <p:ph idx="1"/>
          </p:nvPr>
        </p:nvSpPr>
        <p:spPr>
          <a:xfrm>
            <a:off x="241937" y="1314976"/>
            <a:ext cx="8444945" cy="5509200"/>
          </a:xfrm>
          <a:noFill/>
        </p:spPr>
        <p:txBody>
          <a:bodyPr/>
          <a:lstStyle/>
          <a:p>
            <a:pPr indent="-346075"/>
            <a:r>
              <a:rPr lang="en-US" sz="3200" dirty="0" smtClean="0">
                <a:solidFill>
                  <a:schemeClr val="bg1">
                    <a:lumMod val="65000"/>
                  </a:schemeClr>
                </a:solidFill>
              </a:rPr>
              <a:t>It's </a:t>
            </a:r>
            <a:r>
              <a:rPr lang="en-US" sz="3200" dirty="0" smtClean="0">
                <a:solidFill>
                  <a:schemeClr val="bg1">
                    <a:lumMod val="65000"/>
                  </a:schemeClr>
                </a:solidFill>
              </a:rPr>
              <a:t>1905.  </a:t>
            </a:r>
            <a:r>
              <a:rPr lang="en-US" sz="3200" dirty="0" smtClean="0">
                <a:solidFill>
                  <a:schemeClr val="bg1">
                    <a:lumMod val="65000"/>
                  </a:schemeClr>
                </a:solidFill>
              </a:rPr>
              <a:t>Einstein's just published </a:t>
            </a:r>
          </a:p>
          <a:p>
            <a:pPr indent="-346075"/>
            <a:r>
              <a:rPr lang="en-US" sz="3200" dirty="0" smtClean="0">
                <a:solidFill>
                  <a:schemeClr val="bg1">
                    <a:lumMod val="65000"/>
                  </a:schemeClr>
                </a:solidFill>
              </a:rPr>
              <a:t>his celebrated law e=mc</a:t>
            </a:r>
            <a:r>
              <a:rPr lang="en-US" sz="3200" baseline="30000" dirty="0" smtClean="0">
                <a:solidFill>
                  <a:schemeClr val="bg1">
                    <a:lumMod val="65000"/>
                  </a:schemeClr>
                </a:solidFill>
              </a:rPr>
              <a:t>2</a:t>
            </a:r>
            <a:endParaRPr lang="en-US" sz="3200" dirty="0" smtClean="0">
              <a:solidFill>
                <a:schemeClr val="bg1">
                  <a:lumMod val="65000"/>
                </a:schemeClr>
              </a:solidFill>
            </a:endParaRPr>
          </a:p>
          <a:p>
            <a:pPr indent="-346075"/>
            <a:r>
              <a:rPr lang="en-US" sz="3200" dirty="0" smtClean="0">
                <a:solidFill>
                  <a:schemeClr val="bg1">
                    <a:lumMod val="65000"/>
                  </a:schemeClr>
                </a:solidFill>
              </a:rPr>
              <a:t>and</a:t>
            </a:r>
            <a:r>
              <a:rPr lang="en-US" sz="3200" dirty="0" smtClean="0">
                <a:solidFill>
                  <a:schemeClr val="bg1">
                    <a:lumMod val="65000"/>
                  </a:schemeClr>
                </a:solidFill>
              </a:rPr>
              <a:t> </a:t>
            </a:r>
            <a:r>
              <a:rPr lang="en-US" sz="3200" dirty="0" smtClean="0">
                <a:solidFill>
                  <a:schemeClr val="bg1">
                    <a:lumMod val="65000"/>
                  </a:schemeClr>
                </a:solidFill>
              </a:rPr>
              <a:t>wants to </a:t>
            </a:r>
            <a:r>
              <a:rPr lang="en-US" sz="3200" dirty="0" smtClean="0">
                <a:solidFill>
                  <a:schemeClr val="bg1">
                    <a:lumMod val="65000"/>
                  </a:schemeClr>
                </a:solidFill>
              </a:rPr>
              <a:t>patent his law.</a:t>
            </a:r>
          </a:p>
          <a:p>
            <a:pPr indent="-346075"/>
            <a:r>
              <a:rPr lang="en-US" sz="3200" dirty="0" smtClean="0"/>
              <a:t>Write </a:t>
            </a:r>
            <a:r>
              <a:rPr lang="en-US" sz="3200" dirty="0" smtClean="0"/>
              <a:t>claim</a:t>
            </a:r>
            <a:r>
              <a:rPr lang="en-US" sz="3200" dirty="0"/>
              <a:t> </a:t>
            </a:r>
            <a:r>
              <a:rPr lang="en-US" sz="3200" dirty="0" smtClean="0"/>
              <a:t>1. </a:t>
            </a:r>
            <a:endParaRPr lang="en-US" sz="3200" dirty="0" smtClean="0"/>
          </a:p>
          <a:p>
            <a:pPr indent="-346075"/>
            <a:r>
              <a:rPr lang="en-US" sz="3200" dirty="0" smtClean="0"/>
              <a:t>Write </a:t>
            </a:r>
            <a:r>
              <a:rPr lang="en-US" sz="3200" dirty="0" smtClean="0"/>
              <a:t>a specification </a:t>
            </a:r>
            <a:r>
              <a:rPr lang="en-US" sz="3200" dirty="0" smtClean="0"/>
              <a:t>disclosing</a:t>
            </a:r>
            <a:endParaRPr lang="en-US" sz="3200" dirty="0" smtClean="0"/>
          </a:p>
          <a:p>
            <a:pPr indent="-346075"/>
            <a:r>
              <a:rPr lang="en-US" sz="3200" dirty="0" smtClean="0"/>
              <a:t>how </a:t>
            </a:r>
            <a:r>
              <a:rPr lang="en-US" sz="3200" dirty="0" smtClean="0"/>
              <a:t>to make </a:t>
            </a:r>
            <a:r>
              <a:rPr lang="en-US" sz="3200" dirty="0"/>
              <a:t>and use that </a:t>
            </a:r>
            <a:endParaRPr lang="en-US" sz="3200" dirty="0" smtClean="0"/>
          </a:p>
          <a:p>
            <a:pPr indent="-346075"/>
            <a:r>
              <a:rPr lang="en-US" sz="3200" b="1" dirty="0" smtClean="0">
                <a:solidFill>
                  <a:srgbClr val="7030A0"/>
                </a:solidFill>
              </a:rPr>
              <a:t>claimed </a:t>
            </a:r>
            <a:r>
              <a:rPr lang="en-US" sz="3200" b="1" dirty="0" smtClean="0">
                <a:solidFill>
                  <a:srgbClr val="7030A0"/>
                </a:solidFill>
              </a:rPr>
              <a:t>invention</a:t>
            </a:r>
            <a:r>
              <a:rPr lang="en-US" sz="3200" dirty="0" smtClean="0"/>
              <a:t>.  </a:t>
            </a:r>
            <a:endParaRPr lang="en-US" sz="3200" dirty="0" smtClean="0"/>
          </a:p>
          <a:p>
            <a:pPr indent="-346075"/>
            <a:r>
              <a:rPr lang="en-US" sz="3200" dirty="0" smtClean="0">
                <a:solidFill>
                  <a:schemeClr val="bg1">
                    <a:lumMod val="65000"/>
                  </a:schemeClr>
                </a:solidFill>
              </a:rPr>
              <a:t>Your </a:t>
            </a:r>
            <a:r>
              <a:rPr lang="en-US" sz="3200" dirty="0" smtClean="0">
                <a:solidFill>
                  <a:schemeClr val="bg1">
                    <a:lumMod val="65000"/>
                  </a:schemeClr>
                </a:solidFill>
              </a:rPr>
              <a:t>claim and specification </a:t>
            </a:r>
            <a:endParaRPr lang="en-US" sz="3200" dirty="0" smtClean="0">
              <a:solidFill>
                <a:schemeClr val="bg1">
                  <a:lumMod val="65000"/>
                </a:schemeClr>
              </a:solidFill>
            </a:endParaRPr>
          </a:p>
          <a:p>
            <a:pPr indent="-346075"/>
            <a:r>
              <a:rPr lang="en-US" sz="3200" dirty="0" smtClean="0">
                <a:solidFill>
                  <a:schemeClr val="bg1">
                    <a:lumMod val="65000"/>
                  </a:schemeClr>
                </a:solidFill>
              </a:rPr>
              <a:t>must </a:t>
            </a:r>
            <a:r>
              <a:rPr lang="en-US" sz="3200" dirty="0" smtClean="0">
                <a:solidFill>
                  <a:schemeClr val="bg1">
                    <a:lumMod val="65000"/>
                  </a:schemeClr>
                </a:solidFill>
              </a:rPr>
              <a:t>be valid under </a:t>
            </a:r>
            <a:endParaRPr lang="en-US" sz="3200" dirty="0" smtClean="0">
              <a:solidFill>
                <a:schemeClr val="bg1">
                  <a:lumMod val="65000"/>
                </a:schemeClr>
              </a:solidFill>
            </a:endParaRPr>
          </a:p>
          <a:p>
            <a:pPr indent="-346075"/>
            <a:r>
              <a:rPr lang="en-US" sz="3200" dirty="0" smtClean="0">
                <a:solidFill>
                  <a:schemeClr val="bg1">
                    <a:lumMod val="65000"/>
                  </a:schemeClr>
                </a:solidFill>
              </a:rPr>
              <a:t>102</a:t>
            </a:r>
            <a:r>
              <a:rPr lang="en-US" sz="3200" dirty="0" smtClean="0">
                <a:solidFill>
                  <a:schemeClr val="bg1">
                    <a:lumMod val="65000"/>
                  </a:schemeClr>
                </a:solidFill>
              </a:rPr>
              <a:t>, 103 and 112.</a:t>
            </a:r>
            <a:endParaRPr lang="en-US" sz="3200" dirty="0">
              <a:solidFill>
                <a:schemeClr val="bg1">
                  <a:lumMod val="65000"/>
                </a:schemeClr>
              </a:solidFill>
            </a:endParaRPr>
          </a:p>
          <a:p>
            <a:endParaRPr lang="en-US" sz="3200" dirty="0"/>
          </a:p>
        </p:txBody>
      </p:sp>
      <p:sp>
        <p:nvSpPr>
          <p:cNvPr id="10" name="TextBox 9"/>
          <p:cNvSpPr txBox="1"/>
          <p:nvPr/>
        </p:nvSpPr>
        <p:spPr>
          <a:xfrm rot="20779108">
            <a:off x="5726118" y="2013098"/>
            <a:ext cx="2819135" cy="2585323"/>
          </a:xfrm>
          <a:prstGeom prst="rect">
            <a:avLst/>
          </a:prstGeom>
          <a:solidFill>
            <a:srgbClr val="0070C0"/>
          </a:solidFill>
        </p:spPr>
        <p:txBody>
          <a:bodyPr wrap="square" rtlCol="0">
            <a:spAutoFit/>
          </a:bodyPr>
          <a:lstStyle/>
          <a:p>
            <a:pPr algn="ctr"/>
            <a:r>
              <a:rPr lang="en-US" sz="5400" dirty="0" smtClean="0">
                <a:solidFill>
                  <a:srgbClr val="FFFF00"/>
                </a:solidFill>
                <a:latin typeface="+mn-lt"/>
              </a:rPr>
              <a:t>What's the problem?</a:t>
            </a:r>
            <a:endParaRPr lang="en-US" sz="5400" dirty="0" smtClean="0">
              <a:solidFill>
                <a:srgbClr val="FFFF00"/>
              </a:solidFill>
              <a:latin typeface="+mn-lt"/>
            </a:endParaRPr>
          </a:p>
        </p:txBody>
      </p:sp>
    </p:spTree>
    <p:extLst>
      <p:ext uri="{BB962C8B-B14F-4D97-AF65-F5344CB8AC3E}">
        <p14:creationId xmlns:p14="http://schemas.microsoft.com/office/powerpoint/2010/main" val="37707731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28</a:t>
            </a:fld>
            <a:endParaRPr lang="en-US"/>
          </a:p>
        </p:txBody>
      </p:sp>
      <p:sp>
        <p:nvSpPr>
          <p:cNvPr id="9" name="Title 8"/>
          <p:cNvSpPr>
            <a:spLocks noGrp="1"/>
          </p:cNvSpPr>
          <p:nvPr>
            <p:ph type="title"/>
          </p:nvPr>
        </p:nvSpPr>
        <p:spPr/>
        <p:txBody>
          <a:bodyPr/>
          <a:lstStyle/>
          <a:p>
            <a:r>
              <a:rPr lang="en-US" dirty="0" smtClean="0"/>
              <a:t>Only entry so far for BIG </a:t>
            </a:r>
            <a:r>
              <a:rPr lang="en-US" dirty="0" smtClean="0"/>
              <a:t>PRIZE #2</a:t>
            </a:r>
            <a:endParaRPr lang="en-US" dirty="0"/>
          </a:p>
        </p:txBody>
      </p:sp>
      <p:sp>
        <p:nvSpPr>
          <p:cNvPr id="2" name="Content Placeholder 1"/>
          <p:cNvSpPr>
            <a:spLocks noGrp="1"/>
          </p:cNvSpPr>
          <p:nvPr>
            <p:ph idx="1"/>
          </p:nvPr>
        </p:nvSpPr>
        <p:spPr>
          <a:xfrm>
            <a:off x="442913" y="1295400"/>
            <a:ext cx="8229600" cy="3046988"/>
          </a:xfrm>
        </p:spPr>
        <p:txBody>
          <a:bodyPr/>
          <a:lstStyle/>
          <a:p>
            <a:r>
              <a:rPr lang="en-US" sz="3200" dirty="0" smtClean="0"/>
              <a:t>1. Method </a:t>
            </a:r>
            <a:r>
              <a:rPr lang="en-US" sz="3200" dirty="0"/>
              <a:t>for obtaining a physics professorship, comprising: </a:t>
            </a:r>
          </a:p>
          <a:p>
            <a:r>
              <a:rPr lang="en-US" sz="3200" dirty="0"/>
              <a:t> - obtaining graduate education in theoretical physics</a:t>
            </a:r>
          </a:p>
          <a:p>
            <a:r>
              <a:rPr lang="en-US" sz="3200" dirty="0"/>
              <a:t> - writing an article about theoretical physics</a:t>
            </a:r>
          </a:p>
          <a:p>
            <a:r>
              <a:rPr lang="en-US" sz="3200" dirty="0"/>
              <a:t> - including the equation </a:t>
            </a:r>
            <a:r>
              <a:rPr lang="en-US" sz="3200" dirty="0" smtClean="0"/>
              <a:t>e=mc</a:t>
            </a:r>
            <a:r>
              <a:rPr lang="en-US" sz="3200" baseline="30000" dirty="0" smtClean="0"/>
              <a:t>2</a:t>
            </a:r>
            <a:r>
              <a:rPr lang="en-US" sz="3200" dirty="0" smtClean="0"/>
              <a:t> in </a:t>
            </a:r>
            <a:r>
              <a:rPr lang="en-US" sz="3200" dirty="0"/>
              <a:t>that article </a:t>
            </a:r>
            <a:r>
              <a:rPr lang="en-US" sz="3200" dirty="0" smtClean="0"/>
              <a:t>. . .</a:t>
            </a:r>
            <a:endParaRPr lang="en-US" sz="3200" dirty="0"/>
          </a:p>
        </p:txBody>
      </p:sp>
      <p:sp>
        <p:nvSpPr>
          <p:cNvPr id="10" name="TextBox 9"/>
          <p:cNvSpPr txBox="1"/>
          <p:nvPr/>
        </p:nvSpPr>
        <p:spPr>
          <a:xfrm>
            <a:off x="381000" y="4648200"/>
            <a:ext cx="8357118" cy="1569660"/>
          </a:xfrm>
          <a:prstGeom prst="rect">
            <a:avLst/>
          </a:prstGeom>
          <a:solidFill>
            <a:srgbClr val="0070C0"/>
          </a:solidFill>
        </p:spPr>
        <p:txBody>
          <a:bodyPr wrap="square" rtlCol="0">
            <a:spAutoFit/>
          </a:bodyPr>
          <a:lstStyle/>
          <a:p>
            <a:pPr algn="ctr"/>
            <a:r>
              <a:rPr lang="en-US" sz="4800" dirty="0" smtClean="0">
                <a:solidFill>
                  <a:srgbClr val="FFFF00"/>
                </a:solidFill>
                <a:latin typeface="+mn-lt"/>
              </a:rPr>
              <a:t>Just an abstract </a:t>
            </a:r>
            <a:r>
              <a:rPr lang="en-US" sz="4800" dirty="0" err="1" smtClean="0">
                <a:solidFill>
                  <a:srgbClr val="FFFF00"/>
                </a:solidFill>
                <a:latin typeface="+mn-lt"/>
              </a:rPr>
              <a:t>idea+WURCA</a:t>
            </a:r>
            <a:r>
              <a:rPr lang="en-US" sz="4800" dirty="0" smtClean="0">
                <a:solidFill>
                  <a:srgbClr val="FFFF00"/>
                </a:solidFill>
                <a:latin typeface="+mn-lt"/>
              </a:rPr>
              <a:t>?</a:t>
            </a:r>
          </a:p>
          <a:p>
            <a:pPr algn="ctr"/>
            <a:r>
              <a:rPr lang="en-US" sz="4800" dirty="0" smtClean="0">
                <a:solidFill>
                  <a:srgbClr val="FFFF00"/>
                </a:solidFill>
                <a:latin typeface="+mn-lt"/>
              </a:rPr>
              <a:t>Or maybe </a:t>
            </a:r>
            <a:r>
              <a:rPr lang="en-US" sz="4800" dirty="0">
                <a:solidFill>
                  <a:srgbClr val="FFFF00"/>
                </a:solidFill>
              </a:rPr>
              <a:t>Obvious? </a:t>
            </a:r>
          </a:p>
        </p:txBody>
      </p:sp>
    </p:spTree>
    <p:extLst>
      <p:ext uri="{BB962C8B-B14F-4D97-AF65-F5344CB8AC3E}">
        <p14:creationId xmlns:p14="http://schemas.microsoft.com/office/powerpoint/2010/main" val="11842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RJM 3/12/2015</a:t>
            </a:r>
            <a:endParaRPr lang="en-US"/>
          </a:p>
        </p:txBody>
      </p:sp>
      <p:sp>
        <p:nvSpPr>
          <p:cNvPr id="183298" name="Rectangle 2"/>
          <p:cNvSpPr>
            <a:spLocks noGrp="1" noChangeArrowheads="1"/>
          </p:cNvSpPr>
          <p:nvPr>
            <p:ph type="title"/>
          </p:nvPr>
        </p:nvSpPr>
        <p:spPr>
          <a:xfrm>
            <a:off x="457200" y="169317"/>
            <a:ext cx="8229600" cy="769441"/>
          </a:xfrm>
          <a:noFill/>
          <a:ln/>
        </p:spPr>
        <p:txBody>
          <a:bodyPr>
            <a:spAutoFit/>
          </a:bodyPr>
          <a:lstStyle/>
          <a:p>
            <a:r>
              <a:rPr lang="en-US" sz="4400" dirty="0"/>
              <a:t>P</a:t>
            </a:r>
            <a:r>
              <a:rPr lang="en-US" sz="4400" dirty="0" smtClean="0"/>
              <a:t>atent eligible? - 1</a:t>
            </a:r>
            <a:endParaRPr lang="en-US" sz="4400" dirty="0"/>
          </a:p>
        </p:txBody>
      </p:sp>
      <p:sp>
        <p:nvSpPr>
          <p:cNvPr id="183299" name="Rectangle 3"/>
          <p:cNvSpPr>
            <a:spLocks noGrp="1" noChangeArrowheads="1"/>
          </p:cNvSpPr>
          <p:nvPr>
            <p:ph type="body" idx="1"/>
          </p:nvPr>
        </p:nvSpPr>
        <p:spPr>
          <a:xfrm>
            <a:off x="537029" y="900598"/>
            <a:ext cx="7872350" cy="4955203"/>
          </a:xfrm>
        </p:spPr>
        <p:txBody>
          <a:bodyPr/>
          <a:lstStyle/>
          <a:p>
            <a:pPr>
              <a:tabLst>
                <a:tab pos="457200" algn="l"/>
              </a:tabLst>
            </a:pPr>
            <a:r>
              <a:rPr lang="en-US" dirty="0" smtClean="0"/>
              <a:t>1</a:t>
            </a:r>
            <a:r>
              <a:rPr lang="en-US" dirty="0"/>
              <a:t>.  A method </a:t>
            </a:r>
            <a:r>
              <a:rPr lang="en-US" dirty="0" smtClean="0"/>
              <a:t>for </a:t>
            </a:r>
            <a:r>
              <a:rPr lang="en-US" dirty="0"/>
              <a:t>curling hair, comprising the steps of:</a:t>
            </a:r>
          </a:p>
          <a:p>
            <a:pPr>
              <a:tabLst>
                <a:tab pos="457200" algn="l"/>
              </a:tabLst>
            </a:pPr>
            <a:r>
              <a:rPr lang="en-US" dirty="0"/>
              <a:t>	</a:t>
            </a:r>
            <a:r>
              <a:rPr lang="en-US" dirty="0" smtClean="0"/>
              <a:t>acquiring </a:t>
            </a:r>
            <a:r>
              <a:rPr lang="en-US" dirty="0"/>
              <a:t>a knowledge of patent law</a:t>
            </a:r>
            <a:r>
              <a:rPr lang="en-US" dirty="0" smtClean="0"/>
              <a:t>,</a:t>
            </a:r>
            <a:endParaRPr lang="en-US" dirty="0"/>
          </a:p>
          <a:p>
            <a:pPr>
              <a:tabLst>
                <a:tab pos="457200" algn="l"/>
              </a:tabLst>
            </a:pPr>
            <a:r>
              <a:rPr lang="en-US" dirty="0"/>
              <a:t>		and, </a:t>
            </a:r>
            <a:endParaRPr lang="en-US" dirty="0" smtClean="0"/>
          </a:p>
          <a:p>
            <a:pPr>
              <a:tabLst>
                <a:tab pos="457200" algn="l"/>
              </a:tabLst>
            </a:pPr>
            <a:r>
              <a:rPr lang="en-US" dirty="0" smtClean="0"/>
              <a:t>	while </a:t>
            </a:r>
            <a:r>
              <a:rPr lang="en-US" dirty="0"/>
              <a:t>maintaining the hair free of restraint, </a:t>
            </a:r>
          </a:p>
          <a:p>
            <a:pPr>
              <a:tabLst>
                <a:tab pos="457200" algn="l"/>
              </a:tabLst>
            </a:pPr>
            <a:r>
              <a:rPr lang="en-US" dirty="0"/>
              <a:t>	</a:t>
            </a:r>
            <a:r>
              <a:rPr lang="en-US" dirty="0" smtClean="0"/>
              <a:t>reading </a:t>
            </a:r>
            <a:r>
              <a:rPr lang="en-US" dirty="0"/>
              <a:t>a </a:t>
            </a:r>
            <a:r>
              <a:rPr lang="en-US" dirty="0" smtClean="0"/>
              <a:t>judicial </a:t>
            </a:r>
            <a:r>
              <a:rPr lang="en-US" dirty="0"/>
              <a:t>opinion </a:t>
            </a:r>
            <a:r>
              <a:rPr lang="en-US" dirty="0" smtClean="0"/>
              <a:t>from a court </a:t>
            </a:r>
          </a:p>
          <a:p>
            <a:pPr>
              <a:tabLst>
                <a:tab pos="457200" algn="l"/>
              </a:tabLst>
            </a:pPr>
            <a:r>
              <a:rPr lang="en-US" dirty="0"/>
              <a:t>	</a:t>
            </a:r>
            <a:r>
              <a:rPr lang="en-US" dirty="0" smtClean="0"/>
              <a:t>	selected from the group consisting of </a:t>
            </a:r>
          </a:p>
          <a:p>
            <a:pPr defTabSz="887413">
              <a:tabLst>
                <a:tab pos="457200" algn="l"/>
                <a:tab pos="1381125" algn="l"/>
              </a:tabLst>
            </a:pPr>
            <a:r>
              <a:rPr lang="en-US" dirty="0"/>
              <a:t>	</a:t>
            </a:r>
            <a:r>
              <a:rPr lang="en-US" dirty="0" smtClean="0"/>
              <a:t>	the Court of Appeals for the Federal Circuit 		and the Supreme Court</a:t>
            </a:r>
            <a:r>
              <a:rPr lang="en-US" b="1" dirty="0" smtClean="0"/>
              <a:t>. </a:t>
            </a:r>
            <a:endParaRPr lang="en-US" b="1" dirty="0"/>
          </a:p>
          <a:p>
            <a:pPr>
              <a:tabLst>
                <a:tab pos="457200" algn="l"/>
              </a:tabLst>
            </a:pPr>
            <a:endParaRPr lang="en-US" sz="800" dirty="0" smtClean="0"/>
          </a:p>
          <a:p>
            <a:pPr>
              <a:tabLst>
                <a:tab pos="457200" algn="l"/>
              </a:tabLst>
            </a:pPr>
            <a:r>
              <a:rPr lang="en-US" dirty="0" smtClean="0"/>
              <a:t>2</a:t>
            </a:r>
            <a:r>
              <a:rPr lang="en-US" dirty="0"/>
              <a:t>.  The method of claim 1, wherein the </a:t>
            </a:r>
            <a:r>
              <a:rPr lang="en-US" dirty="0" smtClean="0"/>
              <a:t>opinion </a:t>
            </a:r>
            <a:r>
              <a:rPr lang="en-US" dirty="0"/>
              <a:t>is </a:t>
            </a:r>
            <a:r>
              <a:rPr lang="en-US" dirty="0" smtClean="0"/>
              <a:t>written by </a:t>
            </a:r>
            <a:r>
              <a:rPr lang="en-US" dirty="0"/>
              <a:t>a person selected from </a:t>
            </a:r>
            <a:endParaRPr lang="en-US" dirty="0" smtClean="0"/>
          </a:p>
          <a:p>
            <a:pPr>
              <a:tabLst>
                <a:tab pos="457200" algn="l"/>
              </a:tabLst>
            </a:pPr>
            <a:r>
              <a:rPr lang="en-US" dirty="0" smtClean="0"/>
              <a:t>the </a:t>
            </a:r>
            <a:r>
              <a:rPr lang="en-US" dirty="0"/>
              <a:t>group consisting </a:t>
            </a:r>
            <a:r>
              <a:rPr lang="en-US" dirty="0" smtClean="0"/>
              <a:t>of …</a:t>
            </a:r>
            <a:endParaRPr lang="en-US" dirty="0"/>
          </a:p>
        </p:txBody>
      </p:sp>
      <p:sp>
        <p:nvSpPr>
          <p:cNvPr id="183300" name="Freeform 4"/>
          <p:cNvSpPr>
            <a:spLocks/>
          </p:cNvSpPr>
          <p:nvPr/>
        </p:nvSpPr>
        <p:spPr bwMode="auto">
          <a:xfrm>
            <a:off x="7724159" y="1473200"/>
            <a:ext cx="992188" cy="3403600"/>
          </a:xfrm>
          <a:custGeom>
            <a:avLst/>
            <a:gdLst/>
            <a:ahLst/>
            <a:cxnLst>
              <a:cxn ang="0">
                <a:pos x="274" y="5"/>
              </a:cxn>
              <a:cxn ang="0">
                <a:pos x="164" y="18"/>
              </a:cxn>
              <a:cxn ang="0">
                <a:pos x="68" y="169"/>
              </a:cxn>
              <a:cxn ang="0">
                <a:pos x="82" y="348"/>
              </a:cxn>
              <a:cxn ang="0">
                <a:pos x="260" y="471"/>
              </a:cxn>
              <a:cxn ang="0">
                <a:pos x="301" y="306"/>
              </a:cxn>
              <a:cxn ang="0">
                <a:pos x="13" y="444"/>
              </a:cxn>
              <a:cxn ang="0">
                <a:pos x="0" y="553"/>
              </a:cxn>
              <a:cxn ang="0">
                <a:pos x="13" y="965"/>
              </a:cxn>
              <a:cxn ang="0">
                <a:pos x="41" y="1047"/>
              </a:cxn>
              <a:cxn ang="0">
                <a:pos x="233" y="1102"/>
              </a:cxn>
              <a:cxn ang="0">
                <a:pos x="452" y="1129"/>
              </a:cxn>
              <a:cxn ang="0">
                <a:pos x="603" y="1116"/>
              </a:cxn>
              <a:cxn ang="0">
                <a:pos x="617" y="1061"/>
              </a:cxn>
              <a:cxn ang="0">
                <a:pos x="507" y="896"/>
              </a:cxn>
              <a:cxn ang="0">
                <a:pos x="342" y="855"/>
              </a:cxn>
              <a:cxn ang="0">
                <a:pos x="150" y="1020"/>
              </a:cxn>
              <a:cxn ang="0">
                <a:pos x="178" y="1623"/>
              </a:cxn>
              <a:cxn ang="0">
                <a:pos x="233" y="1705"/>
              </a:cxn>
              <a:cxn ang="0">
                <a:pos x="534" y="1692"/>
              </a:cxn>
              <a:cxn ang="0">
                <a:pos x="521" y="1623"/>
              </a:cxn>
              <a:cxn ang="0">
                <a:pos x="370" y="1637"/>
              </a:cxn>
              <a:cxn ang="0">
                <a:pos x="233" y="1815"/>
              </a:cxn>
              <a:cxn ang="0">
                <a:pos x="370" y="1993"/>
              </a:cxn>
              <a:cxn ang="0">
                <a:pos x="534" y="2021"/>
              </a:cxn>
              <a:cxn ang="0">
                <a:pos x="521" y="1952"/>
              </a:cxn>
              <a:cxn ang="0">
                <a:pos x="315" y="2007"/>
              </a:cxn>
              <a:cxn ang="0">
                <a:pos x="315" y="2144"/>
              </a:cxn>
            </a:cxnLst>
            <a:rect l="0" t="0" r="r" b="b"/>
            <a:pathLst>
              <a:path w="625" h="2144">
                <a:moveTo>
                  <a:pt x="274" y="5"/>
                </a:moveTo>
                <a:cubicBezTo>
                  <a:pt x="237" y="9"/>
                  <a:pt x="196" y="0"/>
                  <a:pt x="164" y="18"/>
                </a:cubicBezTo>
                <a:cubicBezTo>
                  <a:pt x="87" y="62"/>
                  <a:pt x="85" y="103"/>
                  <a:pt x="68" y="169"/>
                </a:cubicBezTo>
                <a:cubicBezTo>
                  <a:pt x="73" y="229"/>
                  <a:pt x="67" y="290"/>
                  <a:pt x="82" y="348"/>
                </a:cubicBezTo>
                <a:cubicBezTo>
                  <a:pt x="92" y="387"/>
                  <a:pt x="226" y="448"/>
                  <a:pt x="260" y="471"/>
                </a:cubicBezTo>
                <a:cubicBezTo>
                  <a:pt x="347" y="441"/>
                  <a:pt x="312" y="395"/>
                  <a:pt x="301" y="306"/>
                </a:cubicBezTo>
                <a:cubicBezTo>
                  <a:pt x="73" y="319"/>
                  <a:pt x="39" y="260"/>
                  <a:pt x="13" y="444"/>
                </a:cubicBezTo>
                <a:cubicBezTo>
                  <a:pt x="8" y="480"/>
                  <a:pt x="4" y="517"/>
                  <a:pt x="0" y="553"/>
                </a:cubicBezTo>
                <a:cubicBezTo>
                  <a:pt x="4" y="690"/>
                  <a:pt x="2" y="828"/>
                  <a:pt x="13" y="965"/>
                </a:cubicBezTo>
                <a:cubicBezTo>
                  <a:pt x="15" y="994"/>
                  <a:pt x="20" y="1027"/>
                  <a:pt x="41" y="1047"/>
                </a:cubicBezTo>
                <a:cubicBezTo>
                  <a:pt x="51" y="1057"/>
                  <a:pt x="220" y="1100"/>
                  <a:pt x="233" y="1102"/>
                </a:cubicBezTo>
                <a:cubicBezTo>
                  <a:pt x="306" y="1114"/>
                  <a:pt x="452" y="1129"/>
                  <a:pt x="452" y="1129"/>
                </a:cubicBezTo>
                <a:cubicBezTo>
                  <a:pt x="502" y="1125"/>
                  <a:pt x="556" y="1135"/>
                  <a:pt x="603" y="1116"/>
                </a:cubicBezTo>
                <a:cubicBezTo>
                  <a:pt x="620" y="1109"/>
                  <a:pt x="625" y="1078"/>
                  <a:pt x="617" y="1061"/>
                </a:cubicBezTo>
                <a:cubicBezTo>
                  <a:pt x="591" y="1000"/>
                  <a:pt x="560" y="936"/>
                  <a:pt x="507" y="896"/>
                </a:cubicBezTo>
                <a:cubicBezTo>
                  <a:pt x="462" y="862"/>
                  <a:pt x="342" y="855"/>
                  <a:pt x="342" y="855"/>
                </a:cubicBezTo>
                <a:cubicBezTo>
                  <a:pt x="159" y="888"/>
                  <a:pt x="178" y="856"/>
                  <a:pt x="150" y="1020"/>
                </a:cubicBezTo>
                <a:cubicBezTo>
                  <a:pt x="159" y="1221"/>
                  <a:pt x="169" y="1422"/>
                  <a:pt x="178" y="1623"/>
                </a:cubicBezTo>
                <a:cubicBezTo>
                  <a:pt x="181" y="1684"/>
                  <a:pt x="189" y="1676"/>
                  <a:pt x="233" y="1705"/>
                </a:cubicBezTo>
                <a:cubicBezTo>
                  <a:pt x="333" y="1701"/>
                  <a:pt x="437" y="1720"/>
                  <a:pt x="534" y="1692"/>
                </a:cubicBezTo>
                <a:cubicBezTo>
                  <a:pt x="557" y="1686"/>
                  <a:pt x="543" y="1630"/>
                  <a:pt x="521" y="1623"/>
                </a:cubicBezTo>
                <a:cubicBezTo>
                  <a:pt x="473" y="1607"/>
                  <a:pt x="420" y="1632"/>
                  <a:pt x="370" y="1637"/>
                </a:cubicBezTo>
                <a:cubicBezTo>
                  <a:pt x="289" y="1663"/>
                  <a:pt x="257" y="1738"/>
                  <a:pt x="233" y="1815"/>
                </a:cubicBezTo>
                <a:cubicBezTo>
                  <a:pt x="262" y="1946"/>
                  <a:pt x="243" y="1963"/>
                  <a:pt x="370" y="1993"/>
                </a:cubicBezTo>
                <a:cubicBezTo>
                  <a:pt x="448" y="2033"/>
                  <a:pt x="445" y="2038"/>
                  <a:pt x="534" y="2021"/>
                </a:cubicBezTo>
                <a:cubicBezTo>
                  <a:pt x="530" y="1998"/>
                  <a:pt x="543" y="1959"/>
                  <a:pt x="521" y="1952"/>
                </a:cubicBezTo>
                <a:cubicBezTo>
                  <a:pt x="517" y="1951"/>
                  <a:pt x="332" y="1933"/>
                  <a:pt x="315" y="2007"/>
                </a:cubicBezTo>
                <a:cubicBezTo>
                  <a:pt x="305" y="2052"/>
                  <a:pt x="315" y="2098"/>
                  <a:pt x="315" y="2144"/>
                </a:cubicBezTo>
              </a:path>
            </a:pathLst>
          </a:custGeom>
          <a:noFill/>
          <a:ln w="57150" cap="flat" cmpd="sng">
            <a:solidFill>
              <a:srgbClr val="990000"/>
            </a:solidFill>
            <a:prstDash val="solid"/>
            <a:round/>
            <a:headEnd type="none" w="sm" len="sm"/>
            <a:tailEnd type="none" w="sm" len="sm"/>
          </a:ln>
          <a:effectLst/>
        </p:spPr>
        <p:txBody>
          <a:bodyPr/>
          <a:lstStyle/>
          <a:p>
            <a:endParaRPr lang="en-US"/>
          </a:p>
        </p:txBody>
      </p:sp>
      <p:sp>
        <p:nvSpPr>
          <p:cNvPr id="8" name="TextBox 7"/>
          <p:cNvSpPr txBox="1"/>
          <p:nvPr/>
        </p:nvSpPr>
        <p:spPr>
          <a:xfrm>
            <a:off x="6858000" y="4996755"/>
            <a:ext cx="2153815" cy="1384995"/>
          </a:xfrm>
          <a:prstGeom prst="rect">
            <a:avLst/>
          </a:prstGeom>
          <a:noFill/>
          <a:ln>
            <a:solidFill>
              <a:schemeClr val="tx1"/>
            </a:solidFill>
            <a:prstDash val="sysDash"/>
          </a:ln>
        </p:spPr>
        <p:txBody>
          <a:bodyPr wrap="square" rtlCol="0">
            <a:spAutoFit/>
          </a:bodyPr>
          <a:lstStyle/>
          <a:p>
            <a:r>
              <a:rPr lang="en-US" sz="2000" dirty="0" smtClean="0">
                <a:latin typeface="+mn-lt"/>
              </a:rPr>
              <a:t>Claim was time-barred by</a:t>
            </a:r>
            <a:r>
              <a:rPr lang="en-US" sz="2000" dirty="0" smtClean="0">
                <a:latin typeface="+mn-lt"/>
                <a:hlinkClick r:id="rId3"/>
              </a:rPr>
              <a:t> disclosure in 2003</a:t>
            </a:r>
            <a:r>
              <a:rPr lang="en-US" sz="2000" dirty="0" smtClean="0">
                <a:latin typeface="+mn-lt"/>
              </a:rPr>
              <a:t> </a:t>
            </a:r>
            <a:r>
              <a:rPr lang="en-US" sz="2000" dirty="0" smtClean="0">
                <a:latin typeface="+mn-lt"/>
              </a:rPr>
              <a:t>(see slide </a:t>
            </a:r>
            <a:r>
              <a:rPr lang="en-US" sz="2000" dirty="0" smtClean="0">
                <a:latin typeface="+mn-lt"/>
              </a:rPr>
              <a:t>3)</a:t>
            </a:r>
            <a:r>
              <a:rPr lang="en-US" sz="2400" dirty="0" smtClean="0"/>
              <a:t>.</a:t>
            </a:r>
            <a:endParaRPr lang="en-US" sz="2400" dirty="0">
              <a:latin typeface="Century Schoolbook" pitchFamily="18" charset="0"/>
            </a:endParaRPr>
          </a:p>
        </p:txBody>
      </p:sp>
      <p:sp>
        <p:nvSpPr>
          <p:cNvPr id="2" name="Footer Placeholder 1"/>
          <p:cNvSpPr>
            <a:spLocks noGrp="1"/>
          </p:cNvSpPr>
          <p:nvPr>
            <p:ph type="ftr" sz="quarter" idx="11"/>
          </p:nvPr>
        </p:nvSpPr>
        <p:spPr/>
        <p:txBody>
          <a:bodyPr/>
          <a:lstStyle/>
          <a:p>
            <a:r>
              <a:rPr lang="en-US" smtClean="0"/>
              <a:t>Impact of the Sup. Ct. on Pat. Enf. - SF - March 2015</a:t>
            </a:r>
            <a:endParaRPr lang="en-US"/>
          </a:p>
        </p:txBody>
      </p:sp>
      <p:sp>
        <p:nvSpPr>
          <p:cNvPr id="3" name="Slide Number Placeholder 2"/>
          <p:cNvSpPr>
            <a:spLocks noGrp="1"/>
          </p:cNvSpPr>
          <p:nvPr>
            <p:ph type="sldNum" sz="quarter" idx="12"/>
          </p:nvPr>
        </p:nvSpPr>
        <p:spPr/>
        <p:txBody>
          <a:bodyPr/>
          <a:lstStyle/>
          <a:p>
            <a:fld id="{F68C85B1-29B0-4A5C-B207-FB3054EFB869}" type="slidenum">
              <a:rPr lang="en-US" smtClean="0"/>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32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329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329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329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329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329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329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3299">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833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26269" y="381000"/>
            <a:ext cx="8060531" cy="2183104"/>
          </a:xfrm>
          <a:noFill/>
          <a:ln w="28575">
            <a:solidFill>
              <a:schemeClr val="tx1"/>
            </a:solidFill>
            <a:prstDash val="sysDot"/>
          </a:ln>
        </p:spPr>
        <p:txBody>
          <a:bodyPr wrap="square">
            <a:noAutofit/>
          </a:bodyPr>
          <a:lstStyle/>
          <a:p>
            <a:pPr>
              <a:lnSpc>
                <a:spcPts val="2000"/>
              </a:lnSpc>
            </a:pPr>
            <a:r>
              <a:rPr lang="en-US" b="1" dirty="0" smtClean="0">
                <a:latin typeface="Courier New" panose="02070309020205020404" pitchFamily="49" charset="0"/>
                <a:cs typeface="Courier New" panose="02070309020205020404" pitchFamily="49" charset="0"/>
              </a:rPr>
              <a:t>An Interactive</a:t>
            </a: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b="1" dirty="0" smtClean="0">
                <a:latin typeface="Courier New" panose="02070309020205020404" pitchFamily="49" charset="0"/>
                <a:cs typeface="Courier New" panose="02070309020205020404" pitchFamily="49" charset="0"/>
              </a:rPr>
              <a:t>Approach to 101* </a:t>
            </a:r>
            <a:endParaRPr lang="en-US" sz="1800" b="1" dirty="0">
              <a:latin typeface="Courier New" panose="02070309020205020404" pitchFamily="49" charset="0"/>
              <a:ea typeface="SimSun" pitchFamily="2" charset="-122"/>
              <a:cs typeface="Courier New" panose="02070309020205020404" pitchFamily="49" charset="0"/>
            </a:endParaRPr>
          </a:p>
        </p:txBody>
      </p:sp>
      <p:sp>
        <p:nvSpPr>
          <p:cNvPr id="2" name="Date Placeholder 1"/>
          <p:cNvSpPr>
            <a:spLocks noGrp="1"/>
          </p:cNvSpPr>
          <p:nvPr>
            <p:ph type="dt" sz="half" idx="10"/>
          </p:nvPr>
        </p:nvSpPr>
        <p:spPr/>
        <p:txBody>
          <a:bodyPr/>
          <a:lstStyle/>
          <a:p>
            <a:r>
              <a:rPr lang="en-US" smtClean="0"/>
              <a:t>RJM 3/12/2015</a:t>
            </a:r>
            <a:endParaRPr lang="en-US" dirty="0"/>
          </a:p>
        </p:txBody>
      </p:sp>
      <p:sp>
        <p:nvSpPr>
          <p:cNvPr id="3" name="Footer Placeholder 2"/>
          <p:cNvSpPr>
            <a:spLocks noGrp="1"/>
          </p:cNvSpPr>
          <p:nvPr>
            <p:ph type="ftr" sz="quarter" idx="12"/>
          </p:nvPr>
        </p:nvSpPr>
        <p:spPr/>
        <p:txBody>
          <a:bodyPr/>
          <a:lstStyle/>
          <a:p>
            <a:r>
              <a:rPr lang="en-US" smtClean="0"/>
              <a:t>Impact of the Sup. Ct. on Pat. Enf. - SF - March 2015</a:t>
            </a:r>
            <a:endParaRPr lang="en-US"/>
          </a:p>
        </p:txBody>
      </p:sp>
      <p:sp>
        <p:nvSpPr>
          <p:cNvPr id="4" name="Slide Number Placeholder 3"/>
          <p:cNvSpPr>
            <a:spLocks noGrp="1"/>
          </p:cNvSpPr>
          <p:nvPr>
            <p:ph type="sldNum" sz="quarter" idx="11"/>
          </p:nvPr>
        </p:nvSpPr>
        <p:spPr/>
        <p:txBody>
          <a:bodyPr/>
          <a:lstStyle/>
          <a:p>
            <a:fld id="{0C33199A-FE14-4737-A3CA-C286AD0A0259}" type="slidenum">
              <a:rPr lang="en-US" smtClean="0"/>
              <a:pPr/>
              <a:t>3</a:t>
            </a:fld>
            <a:endParaRPr lang="en-US"/>
          </a:p>
        </p:txBody>
      </p:sp>
      <p:sp>
        <p:nvSpPr>
          <p:cNvPr id="5" name="TextBox 4"/>
          <p:cNvSpPr txBox="1"/>
          <p:nvPr/>
        </p:nvSpPr>
        <p:spPr>
          <a:xfrm>
            <a:off x="932160" y="2920858"/>
            <a:ext cx="6400800" cy="1717393"/>
          </a:xfrm>
          <a:prstGeom prst="rect">
            <a:avLst/>
          </a:prstGeom>
          <a:solidFill>
            <a:schemeClr val="accent3"/>
          </a:solidFill>
        </p:spPr>
        <p:txBody>
          <a:bodyPr wrap="square" rtlCol="0">
            <a:spAutoFit/>
          </a:bodyPr>
          <a:lstStyle/>
          <a:p>
            <a:pPr>
              <a:lnSpc>
                <a:spcPct val="110000"/>
              </a:lnSpc>
              <a:tabLst>
                <a:tab pos="168275" algn="l"/>
              </a:tabLst>
            </a:pPr>
            <a:r>
              <a:rPr lang="en-US" sz="2400" b="1" dirty="0" smtClean="0">
                <a:solidFill>
                  <a:srgbClr val="FF0000"/>
                </a:solidFill>
                <a:latin typeface="+mn-lt"/>
              </a:rPr>
              <a:t>* Sometimes called:</a:t>
            </a:r>
          </a:p>
          <a:p>
            <a:pPr>
              <a:lnSpc>
                <a:spcPct val="110000"/>
              </a:lnSpc>
              <a:tabLst>
                <a:tab pos="168275" algn="l"/>
              </a:tabLst>
            </a:pPr>
            <a:r>
              <a:rPr lang="en-US" sz="2400" b="1" dirty="0" smtClean="0">
                <a:solidFill>
                  <a:srgbClr val="FF0000"/>
                </a:solidFill>
                <a:latin typeface="+mn-lt"/>
              </a:rPr>
              <a:t>	A. Patentable Subject Matter</a:t>
            </a:r>
          </a:p>
          <a:p>
            <a:pPr>
              <a:lnSpc>
                <a:spcPct val="110000"/>
              </a:lnSpc>
              <a:tabLst>
                <a:tab pos="168275" algn="l"/>
              </a:tabLst>
            </a:pPr>
            <a:r>
              <a:rPr lang="en-US" sz="2400" b="1" dirty="0" smtClean="0">
                <a:solidFill>
                  <a:srgbClr val="FF0000"/>
                </a:solidFill>
                <a:latin typeface="+mn-lt"/>
              </a:rPr>
              <a:t>	B. Patent Ineligibility</a:t>
            </a:r>
          </a:p>
          <a:p>
            <a:pPr>
              <a:lnSpc>
                <a:spcPct val="110000"/>
              </a:lnSpc>
              <a:tabLst>
                <a:tab pos="168275" algn="l"/>
              </a:tabLst>
            </a:pPr>
            <a:r>
              <a:rPr lang="en-US" sz="2400" b="1" dirty="0">
                <a:solidFill>
                  <a:srgbClr val="FF0000"/>
                </a:solidFill>
                <a:latin typeface="+mn-lt"/>
              </a:rPr>
              <a:t>	</a:t>
            </a:r>
            <a:r>
              <a:rPr lang="en-US" sz="2400" b="1" dirty="0" smtClean="0">
                <a:solidFill>
                  <a:srgbClr val="FF0000"/>
                </a:solidFill>
                <a:latin typeface="+mn-lt"/>
              </a:rPr>
              <a:t>C. The Last Refuge of Scoundrels</a:t>
            </a:r>
          </a:p>
        </p:txBody>
      </p:sp>
    </p:spTree>
    <p:extLst>
      <p:ext uri="{BB962C8B-B14F-4D97-AF65-F5344CB8AC3E}">
        <p14:creationId xmlns:p14="http://schemas.microsoft.com/office/powerpoint/2010/main" val="63745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RJM 3/12/2015</a:t>
            </a:r>
            <a:endParaRPr lang="en-US"/>
          </a:p>
        </p:txBody>
      </p:sp>
      <p:sp>
        <p:nvSpPr>
          <p:cNvPr id="183298" name="Rectangle 2"/>
          <p:cNvSpPr>
            <a:spLocks noGrp="1" noChangeArrowheads="1"/>
          </p:cNvSpPr>
          <p:nvPr>
            <p:ph type="title"/>
          </p:nvPr>
        </p:nvSpPr>
        <p:spPr>
          <a:xfrm>
            <a:off x="457200" y="169318"/>
            <a:ext cx="8229600" cy="769441"/>
          </a:xfrm>
          <a:noFill/>
          <a:ln/>
        </p:spPr>
        <p:txBody>
          <a:bodyPr>
            <a:spAutoFit/>
          </a:bodyPr>
          <a:lstStyle/>
          <a:p>
            <a:r>
              <a:rPr lang="en-US" sz="4400" dirty="0" smtClean="0"/>
              <a:t>Patent Eligible? - 2</a:t>
            </a:r>
            <a:endParaRPr lang="en-US" sz="4400" dirty="0"/>
          </a:p>
        </p:txBody>
      </p:sp>
      <p:sp>
        <p:nvSpPr>
          <p:cNvPr id="183299" name="Rectangle 3"/>
          <p:cNvSpPr>
            <a:spLocks noGrp="1" noChangeArrowheads="1"/>
          </p:cNvSpPr>
          <p:nvPr>
            <p:ph type="body" idx="1"/>
          </p:nvPr>
        </p:nvSpPr>
        <p:spPr>
          <a:xfrm>
            <a:off x="463420" y="1002298"/>
            <a:ext cx="5480180" cy="5262979"/>
          </a:xfrm>
        </p:spPr>
        <p:txBody>
          <a:bodyPr wrap="square">
            <a:spAutoFit/>
          </a:bodyPr>
          <a:lstStyle/>
          <a:p>
            <a:pPr>
              <a:tabLst>
                <a:tab pos="457200" algn="l"/>
              </a:tabLst>
            </a:pPr>
            <a:r>
              <a:rPr lang="en-US" dirty="0" smtClean="0"/>
              <a:t>"The [claimed] system [comprises]</a:t>
            </a:r>
          </a:p>
          <a:p>
            <a:pPr>
              <a:tabLst>
                <a:tab pos="457200" algn="l"/>
              </a:tabLst>
            </a:pPr>
            <a:r>
              <a:rPr lang="en-US" dirty="0"/>
              <a:t>	</a:t>
            </a:r>
            <a:r>
              <a:rPr lang="en-US" dirty="0" smtClean="0"/>
              <a:t>a </a:t>
            </a:r>
            <a:r>
              <a:rPr lang="en-US" dirty="0"/>
              <a:t>keyboard and </a:t>
            </a:r>
            <a:endParaRPr lang="en-US" dirty="0" smtClean="0"/>
          </a:p>
          <a:p>
            <a:pPr>
              <a:tabLst>
                <a:tab pos="457200" algn="l"/>
              </a:tabLst>
            </a:pPr>
            <a:r>
              <a:rPr lang="en-US" dirty="0"/>
              <a:t>	</a:t>
            </a:r>
            <a:r>
              <a:rPr lang="en-US" dirty="0" smtClean="0"/>
              <a:t>data </a:t>
            </a:r>
            <a:r>
              <a:rPr lang="en-US" dirty="0"/>
              <a:t>processor </a:t>
            </a:r>
            <a:endParaRPr lang="en-US" dirty="0" smtClean="0"/>
          </a:p>
          <a:p>
            <a:pPr>
              <a:tabLst>
                <a:tab pos="457200" algn="l"/>
              </a:tabLst>
            </a:pPr>
            <a:r>
              <a:rPr lang="en-US" dirty="0" smtClean="0"/>
              <a:t>to </a:t>
            </a:r>
            <a:r>
              <a:rPr lang="en-US" dirty="0"/>
              <a:t>generate written records </a:t>
            </a:r>
            <a:endParaRPr lang="en-US" dirty="0" smtClean="0"/>
          </a:p>
          <a:p>
            <a:pPr>
              <a:tabLst>
                <a:tab pos="457200" algn="l"/>
              </a:tabLst>
            </a:pPr>
            <a:r>
              <a:rPr lang="en-US" dirty="0" smtClean="0"/>
              <a:t>for </a:t>
            </a:r>
            <a:r>
              <a:rPr lang="en-US" dirty="0"/>
              <a:t>each transaction, </a:t>
            </a:r>
            <a:endParaRPr lang="en-US" dirty="0" smtClean="0"/>
          </a:p>
          <a:p>
            <a:pPr>
              <a:tabLst>
                <a:tab pos="457200" algn="l"/>
              </a:tabLst>
            </a:pPr>
            <a:r>
              <a:rPr lang="en-US" dirty="0"/>
              <a:t>	</a:t>
            </a:r>
            <a:r>
              <a:rPr lang="en-US" dirty="0" smtClean="0"/>
              <a:t>including </a:t>
            </a:r>
            <a:r>
              <a:rPr lang="en-US" dirty="0"/>
              <a:t>a bar code </a:t>
            </a:r>
            <a:endParaRPr lang="en-US" dirty="0" smtClean="0"/>
          </a:p>
          <a:p>
            <a:pPr>
              <a:tabLst>
                <a:tab pos="457200" algn="l"/>
              </a:tabLst>
            </a:pPr>
            <a:r>
              <a:rPr lang="en-US" dirty="0"/>
              <a:t>	</a:t>
            </a:r>
            <a:r>
              <a:rPr lang="en-US" dirty="0" smtClean="0"/>
              <a:t>readable </a:t>
            </a:r>
            <a:r>
              <a:rPr lang="en-US" dirty="0"/>
              <a:t>by optical detectors </a:t>
            </a:r>
            <a:r>
              <a:rPr lang="en-US" dirty="0" smtClean="0"/>
              <a:t>	operated </a:t>
            </a:r>
            <a:r>
              <a:rPr lang="en-US" dirty="0"/>
              <a:t>by </a:t>
            </a:r>
            <a:endParaRPr lang="en-US" dirty="0" smtClean="0"/>
          </a:p>
          <a:p>
            <a:pPr>
              <a:tabLst>
                <a:tab pos="457200" algn="l"/>
              </a:tabLst>
            </a:pPr>
            <a:r>
              <a:rPr lang="en-US" dirty="0"/>
              <a:t>	</a:t>
            </a:r>
            <a:r>
              <a:rPr lang="en-US" dirty="0" smtClean="0"/>
              <a:t>	employees</a:t>
            </a:r>
            <a:r>
              <a:rPr lang="en-US" dirty="0"/>
              <a:t>, </a:t>
            </a:r>
            <a:endParaRPr lang="en-US" dirty="0" smtClean="0"/>
          </a:p>
          <a:p>
            <a:pPr>
              <a:tabLst>
                <a:tab pos="457200" algn="l"/>
              </a:tabLst>
            </a:pPr>
            <a:r>
              <a:rPr lang="en-US" dirty="0"/>
              <a:t>	</a:t>
            </a:r>
            <a:r>
              <a:rPr lang="en-US" dirty="0" smtClean="0"/>
              <a:t>	who </a:t>
            </a:r>
            <a:r>
              <a:rPr lang="en-US" dirty="0"/>
              <a:t>log the progress of </a:t>
            </a:r>
            <a:endParaRPr lang="en-US" dirty="0" smtClean="0"/>
          </a:p>
          <a:p>
            <a:pPr>
              <a:tabLst>
                <a:tab pos="457200" algn="l"/>
              </a:tabLst>
            </a:pPr>
            <a:r>
              <a:rPr lang="en-US" dirty="0"/>
              <a:t>	</a:t>
            </a:r>
            <a:r>
              <a:rPr lang="en-US" dirty="0" smtClean="0"/>
              <a:t>	[whatever] through </a:t>
            </a:r>
            <a:r>
              <a:rPr lang="en-US" dirty="0"/>
              <a:t>the </a:t>
            </a:r>
            <a:r>
              <a:rPr lang="en-US" dirty="0" smtClean="0"/>
              <a:t>		[employer's] process."</a:t>
            </a:r>
            <a:endParaRPr lang="en-US" dirty="0"/>
          </a:p>
        </p:txBody>
      </p:sp>
      <p:sp>
        <p:nvSpPr>
          <p:cNvPr id="8" name="TextBox 7"/>
          <p:cNvSpPr txBox="1"/>
          <p:nvPr/>
        </p:nvSpPr>
        <p:spPr>
          <a:xfrm>
            <a:off x="1181100" y="990600"/>
            <a:ext cx="6676900" cy="338554"/>
          </a:xfrm>
          <a:prstGeom prst="rect">
            <a:avLst/>
          </a:prstGeom>
          <a:noFill/>
        </p:spPr>
        <p:txBody>
          <a:bodyPr wrap="square" rtlCol="0">
            <a:spAutoFit/>
          </a:bodyPr>
          <a:lstStyle/>
          <a:p>
            <a:endParaRPr lang="en-US" sz="1600" dirty="0">
              <a:latin typeface="Century Schoolbook" pitchFamily="18" charset="0"/>
            </a:endParaRPr>
          </a:p>
        </p:txBody>
      </p:sp>
      <p:sp>
        <p:nvSpPr>
          <p:cNvPr id="2" name="Footer Placeholder 1"/>
          <p:cNvSpPr>
            <a:spLocks noGrp="1"/>
          </p:cNvSpPr>
          <p:nvPr>
            <p:ph type="ftr" sz="quarter" idx="11"/>
          </p:nvPr>
        </p:nvSpPr>
        <p:spPr/>
        <p:txBody>
          <a:bodyPr/>
          <a:lstStyle/>
          <a:p>
            <a:r>
              <a:rPr lang="en-US" smtClean="0"/>
              <a:t>Impact of the Sup. Ct. on Pat. Enf. - SF - March 2015</a:t>
            </a:r>
            <a:endParaRPr lang="en-US"/>
          </a:p>
        </p:txBody>
      </p:sp>
      <p:sp>
        <p:nvSpPr>
          <p:cNvPr id="3" name="Slide Number Placeholder 2"/>
          <p:cNvSpPr>
            <a:spLocks noGrp="1"/>
          </p:cNvSpPr>
          <p:nvPr>
            <p:ph type="sldNum" sz="quarter" idx="12"/>
          </p:nvPr>
        </p:nvSpPr>
        <p:spPr/>
        <p:txBody>
          <a:bodyPr/>
          <a:lstStyle/>
          <a:p>
            <a:fld id="{F68C85B1-29B0-4A5C-B207-FB3054EFB869}" type="slidenum">
              <a:rPr lang="en-US" smtClean="0"/>
              <a:pPr/>
              <a:t>30</a:t>
            </a:fld>
            <a:endParaRPr lang="en-US"/>
          </a:p>
        </p:txBody>
      </p:sp>
      <p:sp>
        <p:nvSpPr>
          <p:cNvPr id="4" name="TextBox 3"/>
          <p:cNvSpPr txBox="1"/>
          <p:nvPr/>
        </p:nvSpPr>
        <p:spPr>
          <a:xfrm>
            <a:off x="5943600" y="1590938"/>
            <a:ext cx="2743200" cy="1384995"/>
          </a:xfrm>
          <a:prstGeom prst="rect">
            <a:avLst/>
          </a:prstGeom>
          <a:noFill/>
          <a:ln w="28575">
            <a:solidFill>
              <a:srgbClr val="C00000"/>
            </a:solidFill>
          </a:ln>
        </p:spPr>
        <p:txBody>
          <a:bodyPr wrap="square" rtlCol="0">
            <a:spAutoFit/>
          </a:bodyPr>
          <a:lstStyle/>
          <a:p>
            <a:r>
              <a:rPr lang="en-US" sz="2800" b="1" i="1" dirty="0" err="1" smtClean="0">
                <a:solidFill>
                  <a:srgbClr val="C00000"/>
                </a:solidFill>
                <a:latin typeface="+mn-lt"/>
              </a:rPr>
              <a:t>Markman</a:t>
            </a:r>
            <a:r>
              <a:rPr lang="en-US" sz="2800" b="1" i="1" dirty="0" smtClean="0">
                <a:solidFill>
                  <a:srgbClr val="C00000"/>
                </a:solidFill>
                <a:latin typeface="+mn-lt"/>
              </a:rPr>
              <a:t> v. Westview</a:t>
            </a:r>
            <a:r>
              <a:rPr lang="en-US" sz="2800" b="1" dirty="0" smtClean="0">
                <a:solidFill>
                  <a:srgbClr val="C00000"/>
                </a:solidFill>
                <a:latin typeface="+mn-lt"/>
              </a:rPr>
              <a:t>, </a:t>
            </a:r>
          </a:p>
          <a:p>
            <a:r>
              <a:rPr lang="en-US" sz="2800" b="1" dirty="0" smtClean="0">
                <a:solidFill>
                  <a:srgbClr val="C00000"/>
                </a:solidFill>
                <a:latin typeface="+mn-lt"/>
              </a:rPr>
              <a:t>517 US 370, 374</a:t>
            </a:r>
          </a:p>
        </p:txBody>
      </p:sp>
    </p:spTree>
    <p:extLst>
      <p:ext uri="{BB962C8B-B14F-4D97-AF65-F5344CB8AC3E}">
        <p14:creationId xmlns:p14="http://schemas.microsoft.com/office/powerpoint/2010/main" val="304592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and QUESTIONS?</a:t>
            </a:r>
            <a:endParaRPr lang="en-US" dirty="0"/>
          </a:p>
        </p:txBody>
      </p:sp>
      <p:sp>
        <p:nvSpPr>
          <p:cNvPr id="4" name="Date Placeholder 3"/>
          <p:cNvSpPr>
            <a:spLocks noGrp="1"/>
          </p:cNvSpPr>
          <p:nvPr>
            <p:ph type="dt" sz="half" idx="10"/>
          </p:nvPr>
        </p:nvSpPr>
        <p:spPr/>
        <p:txBody>
          <a:bodyPr/>
          <a:lstStyle/>
          <a:p>
            <a:r>
              <a:rPr lang="en-US" smtClean="0"/>
              <a:t>RJM 3/12/2015</a:t>
            </a:r>
            <a:endParaRPr lang="en-US"/>
          </a:p>
        </p:txBody>
      </p:sp>
      <p:sp>
        <p:nvSpPr>
          <p:cNvPr id="5" name="Footer Placeholder 4"/>
          <p:cNvSpPr>
            <a:spLocks noGrp="1"/>
          </p:cNvSpPr>
          <p:nvPr>
            <p:ph type="ftr" sz="quarter" idx="11"/>
          </p:nvPr>
        </p:nvSpPr>
        <p:spPr/>
        <p:txBody>
          <a:body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p>
            <a:fld id="{F68C85B1-29B0-4A5C-B207-FB3054EFB869}" type="slidenum">
              <a:rPr lang="en-US" smtClean="0"/>
              <a:pPr/>
              <a:t>31</a:t>
            </a:fld>
            <a:endParaRPr lang="en-US"/>
          </a:p>
        </p:txBody>
      </p:sp>
      <p:sp>
        <p:nvSpPr>
          <p:cNvPr id="7" name="Content Placeholder 6"/>
          <p:cNvSpPr>
            <a:spLocks noGrp="1"/>
          </p:cNvSpPr>
          <p:nvPr>
            <p:ph idx="1"/>
          </p:nvPr>
        </p:nvSpPr>
        <p:spPr>
          <a:xfrm>
            <a:off x="457200" y="1384300"/>
            <a:ext cx="8229600" cy="523220"/>
          </a:xfrm>
        </p:spPr>
        <p:txBody>
          <a:bodyPr/>
          <a:lstStyle/>
          <a:p>
            <a:r>
              <a:rPr lang="en-US" dirty="0" smtClean="0">
                <a:solidFill>
                  <a:srgbClr val="CCFFCC"/>
                </a:solidFill>
              </a:rPr>
              <a:t>.</a:t>
            </a:r>
            <a:endParaRPr lang="en-US" dirty="0">
              <a:solidFill>
                <a:srgbClr val="CCFFCC"/>
              </a:solidFill>
            </a:endParaRPr>
          </a:p>
        </p:txBody>
      </p:sp>
      <p:sp>
        <p:nvSpPr>
          <p:cNvPr id="11" name="Content Placeholder 2"/>
          <p:cNvSpPr txBox="1">
            <a:spLocks/>
          </p:cNvSpPr>
          <p:nvPr/>
        </p:nvSpPr>
        <p:spPr bwMode="auto">
          <a:xfrm>
            <a:off x="228600" y="1284125"/>
            <a:ext cx="4484914" cy="2246769"/>
          </a:xfrm>
          <a:prstGeom prst="rect">
            <a:avLst/>
          </a:prstGeom>
          <a:noFill/>
          <a:ln w="9525">
            <a:noFill/>
            <a:prstDash val="sysDash"/>
            <a:miter lim="800000"/>
            <a:headEnd/>
            <a:tailEnd/>
          </a:ln>
          <a:effectLst/>
        </p:spPr>
        <p:txBody>
          <a:bodyPr vert="horz" wrap="square" lIns="91440" tIns="45720" rIns="91440" bIns="45720" numCol="1" anchor="t" anchorCtr="0" compatLnSpc="1">
            <a:prstTxWarp prst="textNoShape">
              <a:avLst/>
            </a:prstTxWarp>
            <a:spAutoFit/>
          </a:bodyPr>
          <a:lstStyle>
            <a:lvl1pPr algn="l" rtl="0" fontAlgn="base">
              <a:spcBef>
                <a:spcPct val="0"/>
              </a:spcBef>
              <a:spcAft>
                <a:spcPct val="0"/>
              </a:spcAft>
              <a:defRPr sz="2800">
                <a:solidFill>
                  <a:schemeClr val="tx1"/>
                </a:solidFill>
                <a:latin typeface="+mn-lt"/>
                <a:ea typeface="+mn-ea"/>
                <a:cs typeface="+mn-cs"/>
              </a:defRPr>
            </a:lvl1pPr>
            <a:lvl2pPr marL="692150" indent="-346075" algn="l" rtl="0" fontAlgn="base">
              <a:spcBef>
                <a:spcPct val="0"/>
              </a:spcBef>
              <a:spcAft>
                <a:spcPct val="0"/>
              </a:spcAft>
              <a:buChar char="–"/>
              <a:defRPr sz="2800">
                <a:solidFill>
                  <a:schemeClr val="tx1"/>
                </a:solidFill>
                <a:latin typeface="+mn-lt"/>
                <a:cs typeface="+mn-cs"/>
              </a:defRPr>
            </a:lvl2pPr>
            <a:lvl3pPr marL="914400" indent="-222250" algn="l" rtl="0" fontAlgn="base">
              <a:spcBef>
                <a:spcPct val="0"/>
              </a:spcBef>
              <a:spcAft>
                <a:spcPct val="0"/>
              </a:spcAft>
              <a:buChar char="•"/>
              <a:defRPr sz="2400">
                <a:solidFill>
                  <a:schemeClr val="tx1"/>
                </a:solidFill>
                <a:latin typeface="+mn-lt"/>
                <a:cs typeface="+mn-cs"/>
              </a:defRPr>
            </a:lvl3pPr>
            <a:lvl4pPr marL="1260475" indent="-234950" algn="l" rtl="0" fontAlgn="base">
              <a:spcBef>
                <a:spcPct val="0"/>
              </a:spcBef>
              <a:spcAft>
                <a:spcPct val="0"/>
              </a:spcAft>
              <a:buChar char="–"/>
              <a:defRPr sz="2000">
                <a:solidFill>
                  <a:schemeClr val="tx1"/>
                </a:solidFill>
                <a:latin typeface="+mn-lt"/>
                <a:cs typeface="+mn-cs"/>
              </a:defRPr>
            </a:lvl4pPr>
            <a:lvl5pPr marL="1482725" indent="-222250" algn="l" rtl="0" fontAlgn="base">
              <a:spcBef>
                <a:spcPct val="0"/>
              </a:spcBef>
              <a:spcAft>
                <a:spcPct val="0"/>
              </a:spcAft>
              <a:buChar char="»"/>
              <a:defRPr sz="2000">
                <a:solidFill>
                  <a:schemeClr val="tx1"/>
                </a:solidFill>
                <a:latin typeface="+mn-lt"/>
                <a:cs typeface="+mn-cs"/>
              </a:defRPr>
            </a:lvl5pPr>
            <a:lvl6pPr marL="2286000" algn="l" rtl="0" fontAlgn="base">
              <a:spcBef>
                <a:spcPct val="0"/>
              </a:spcBef>
              <a:spcAft>
                <a:spcPct val="0"/>
              </a:spcAft>
              <a:buChar char="»"/>
              <a:defRPr sz="2000">
                <a:solidFill>
                  <a:schemeClr val="tx1"/>
                </a:solidFill>
                <a:latin typeface="+mn-lt"/>
                <a:cs typeface="+mn-cs"/>
              </a:defRPr>
            </a:lvl6pPr>
            <a:lvl7pPr marL="2743200" algn="l" rtl="0" fontAlgn="base">
              <a:spcBef>
                <a:spcPct val="0"/>
              </a:spcBef>
              <a:spcAft>
                <a:spcPct val="0"/>
              </a:spcAft>
              <a:buChar char="»"/>
              <a:defRPr sz="2000">
                <a:solidFill>
                  <a:schemeClr val="tx1"/>
                </a:solidFill>
                <a:latin typeface="+mn-lt"/>
                <a:cs typeface="+mn-cs"/>
              </a:defRPr>
            </a:lvl7pPr>
            <a:lvl8pPr marL="3200400" algn="l" rtl="0" fontAlgn="base">
              <a:spcBef>
                <a:spcPct val="0"/>
              </a:spcBef>
              <a:spcAft>
                <a:spcPct val="0"/>
              </a:spcAft>
              <a:buChar char="»"/>
              <a:defRPr sz="2000">
                <a:solidFill>
                  <a:schemeClr val="tx1"/>
                </a:solidFill>
                <a:latin typeface="+mn-lt"/>
                <a:cs typeface="+mn-cs"/>
              </a:defRPr>
            </a:lvl8pPr>
            <a:lvl9pPr marL="3657600" algn="l" rtl="0" fontAlgn="base">
              <a:spcBef>
                <a:spcPct val="0"/>
              </a:spcBef>
              <a:spcAft>
                <a:spcPct val="0"/>
              </a:spcAft>
              <a:buChar char="»"/>
              <a:defRPr sz="2000">
                <a:solidFill>
                  <a:schemeClr val="tx1"/>
                </a:solidFill>
                <a:latin typeface="+mn-lt"/>
                <a:cs typeface="+mn-cs"/>
              </a:defRPr>
            </a:lvl9pPr>
          </a:lstStyle>
          <a:p>
            <a:pPr marL="0" lvl="1" indent="0">
              <a:buNone/>
            </a:pPr>
            <a:r>
              <a:rPr lang="en-US" kern="0" dirty="0" smtClean="0"/>
              <a:t>Complete set of slides </a:t>
            </a:r>
          </a:p>
          <a:p>
            <a:pPr marL="0" lvl="1" indent="0">
              <a:buNone/>
            </a:pPr>
            <a:r>
              <a:rPr lang="en-US" kern="0" dirty="0" smtClean="0"/>
              <a:t>including those prepared for possible questions </a:t>
            </a:r>
          </a:p>
          <a:p>
            <a:pPr marL="0" lvl="1" indent="0">
              <a:buNone/>
            </a:pPr>
            <a:r>
              <a:rPr lang="en-US" kern="0" dirty="0" smtClean="0"/>
              <a:t>are at </a:t>
            </a:r>
            <a:endParaRPr lang="en-US" kern="0" dirty="0"/>
          </a:p>
          <a:p>
            <a:pPr marL="0" lvl="1" indent="0">
              <a:buNone/>
            </a:pPr>
            <a:r>
              <a:rPr lang="en-US" kern="0" dirty="0" smtClean="0"/>
              <a:t>Tinyurl.com/</a:t>
            </a:r>
            <a:r>
              <a:rPr lang="en-US" kern="0" dirty="0" err="1" smtClean="0"/>
              <a:t>rjm-alice</a:t>
            </a:r>
            <a:r>
              <a:rPr lang="en-US" kern="0" dirty="0" smtClean="0"/>
              <a:t>	</a:t>
            </a:r>
          </a:p>
        </p:txBody>
      </p:sp>
    </p:spTree>
    <p:extLst>
      <p:ext uri="{BB962C8B-B14F-4D97-AF65-F5344CB8AC3E}">
        <p14:creationId xmlns:p14="http://schemas.microsoft.com/office/powerpoint/2010/main" val="14006128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and QUESTIONS?</a:t>
            </a:r>
            <a:endParaRPr lang="en-US" dirty="0"/>
          </a:p>
        </p:txBody>
      </p:sp>
      <p:sp>
        <p:nvSpPr>
          <p:cNvPr id="4" name="Date Placeholder 3"/>
          <p:cNvSpPr>
            <a:spLocks noGrp="1"/>
          </p:cNvSpPr>
          <p:nvPr>
            <p:ph type="dt" sz="half" idx="10"/>
          </p:nvPr>
        </p:nvSpPr>
        <p:spPr/>
        <p:txBody>
          <a:bodyPr/>
          <a:lstStyle/>
          <a:p>
            <a:r>
              <a:rPr lang="en-US" smtClean="0"/>
              <a:t>RJM 3/12/2015</a:t>
            </a:r>
            <a:endParaRPr lang="en-US"/>
          </a:p>
        </p:txBody>
      </p:sp>
      <p:sp>
        <p:nvSpPr>
          <p:cNvPr id="5" name="Footer Placeholder 4"/>
          <p:cNvSpPr>
            <a:spLocks noGrp="1"/>
          </p:cNvSpPr>
          <p:nvPr>
            <p:ph type="ftr" sz="quarter" idx="11"/>
          </p:nvPr>
        </p:nvSpPr>
        <p:spPr/>
        <p:txBody>
          <a:body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p>
            <a:fld id="{F68C85B1-29B0-4A5C-B207-FB3054EFB869}" type="slidenum">
              <a:rPr lang="en-US" smtClean="0"/>
              <a:pPr/>
              <a:t>32</a:t>
            </a:fld>
            <a:endParaRPr lang="en-US"/>
          </a:p>
        </p:txBody>
      </p:sp>
      <p:sp>
        <p:nvSpPr>
          <p:cNvPr id="7" name="Content Placeholder 6"/>
          <p:cNvSpPr>
            <a:spLocks noGrp="1"/>
          </p:cNvSpPr>
          <p:nvPr>
            <p:ph idx="1"/>
          </p:nvPr>
        </p:nvSpPr>
        <p:spPr>
          <a:xfrm>
            <a:off x="457200" y="1384300"/>
            <a:ext cx="8229600" cy="523220"/>
          </a:xfrm>
        </p:spPr>
        <p:txBody>
          <a:bodyPr/>
          <a:lstStyle/>
          <a:p>
            <a:r>
              <a:rPr lang="en-US" dirty="0" smtClean="0">
                <a:solidFill>
                  <a:srgbClr val="CCFFCC"/>
                </a:solidFill>
              </a:rPr>
              <a:t>.</a:t>
            </a:r>
            <a:endParaRPr lang="en-US" dirty="0">
              <a:solidFill>
                <a:srgbClr val="CCFFCC"/>
              </a:solidFill>
            </a:endParaRPr>
          </a:p>
        </p:txBody>
      </p:sp>
      <p:sp>
        <p:nvSpPr>
          <p:cNvPr id="8" name="Content Placeholder 2"/>
          <p:cNvSpPr txBox="1">
            <a:spLocks/>
          </p:cNvSpPr>
          <p:nvPr/>
        </p:nvSpPr>
        <p:spPr bwMode="auto">
          <a:xfrm>
            <a:off x="228600" y="1284125"/>
            <a:ext cx="4484914" cy="5693866"/>
          </a:xfrm>
          <a:prstGeom prst="rect">
            <a:avLst/>
          </a:prstGeom>
          <a:noFill/>
          <a:ln w="9525">
            <a:noFill/>
            <a:prstDash val="sysDash"/>
            <a:miter lim="800000"/>
            <a:headEnd/>
            <a:tailEnd/>
          </a:ln>
          <a:effectLst/>
        </p:spPr>
        <p:txBody>
          <a:bodyPr vert="horz" wrap="square" lIns="91440" tIns="45720" rIns="91440" bIns="45720" numCol="1" anchor="t" anchorCtr="0" compatLnSpc="1">
            <a:prstTxWarp prst="textNoShape">
              <a:avLst/>
            </a:prstTxWarp>
            <a:spAutoFit/>
          </a:bodyPr>
          <a:lstStyle>
            <a:lvl1pPr algn="l" rtl="0" fontAlgn="base">
              <a:spcBef>
                <a:spcPct val="0"/>
              </a:spcBef>
              <a:spcAft>
                <a:spcPct val="0"/>
              </a:spcAft>
              <a:defRPr sz="2800">
                <a:solidFill>
                  <a:schemeClr val="tx1"/>
                </a:solidFill>
                <a:latin typeface="+mn-lt"/>
                <a:ea typeface="+mn-ea"/>
                <a:cs typeface="+mn-cs"/>
              </a:defRPr>
            </a:lvl1pPr>
            <a:lvl2pPr marL="692150" indent="-346075" algn="l" rtl="0" fontAlgn="base">
              <a:spcBef>
                <a:spcPct val="0"/>
              </a:spcBef>
              <a:spcAft>
                <a:spcPct val="0"/>
              </a:spcAft>
              <a:buChar char="–"/>
              <a:defRPr sz="2800">
                <a:solidFill>
                  <a:schemeClr val="tx1"/>
                </a:solidFill>
                <a:latin typeface="+mn-lt"/>
                <a:cs typeface="+mn-cs"/>
              </a:defRPr>
            </a:lvl2pPr>
            <a:lvl3pPr marL="914400" indent="-222250" algn="l" rtl="0" fontAlgn="base">
              <a:spcBef>
                <a:spcPct val="0"/>
              </a:spcBef>
              <a:spcAft>
                <a:spcPct val="0"/>
              </a:spcAft>
              <a:buChar char="•"/>
              <a:defRPr sz="2400">
                <a:solidFill>
                  <a:schemeClr val="tx1"/>
                </a:solidFill>
                <a:latin typeface="+mn-lt"/>
                <a:cs typeface="+mn-cs"/>
              </a:defRPr>
            </a:lvl3pPr>
            <a:lvl4pPr marL="1260475" indent="-234950" algn="l" rtl="0" fontAlgn="base">
              <a:spcBef>
                <a:spcPct val="0"/>
              </a:spcBef>
              <a:spcAft>
                <a:spcPct val="0"/>
              </a:spcAft>
              <a:buChar char="–"/>
              <a:defRPr sz="2000">
                <a:solidFill>
                  <a:schemeClr val="tx1"/>
                </a:solidFill>
                <a:latin typeface="+mn-lt"/>
                <a:cs typeface="+mn-cs"/>
              </a:defRPr>
            </a:lvl4pPr>
            <a:lvl5pPr marL="1482725" indent="-222250" algn="l" rtl="0" fontAlgn="base">
              <a:spcBef>
                <a:spcPct val="0"/>
              </a:spcBef>
              <a:spcAft>
                <a:spcPct val="0"/>
              </a:spcAft>
              <a:buChar char="»"/>
              <a:defRPr sz="2000">
                <a:solidFill>
                  <a:schemeClr val="tx1"/>
                </a:solidFill>
                <a:latin typeface="+mn-lt"/>
                <a:cs typeface="+mn-cs"/>
              </a:defRPr>
            </a:lvl5pPr>
            <a:lvl6pPr marL="2286000" algn="l" rtl="0" fontAlgn="base">
              <a:spcBef>
                <a:spcPct val="0"/>
              </a:spcBef>
              <a:spcAft>
                <a:spcPct val="0"/>
              </a:spcAft>
              <a:buChar char="»"/>
              <a:defRPr sz="2000">
                <a:solidFill>
                  <a:schemeClr val="tx1"/>
                </a:solidFill>
                <a:latin typeface="+mn-lt"/>
                <a:cs typeface="+mn-cs"/>
              </a:defRPr>
            </a:lvl6pPr>
            <a:lvl7pPr marL="2743200" algn="l" rtl="0" fontAlgn="base">
              <a:spcBef>
                <a:spcPct val="0"/>
              </a:spcBef>
              <a:spcAft>
                <a:spcPct val="0"/>
              </a:spcAft>
              <a:buChar char="»"/>
              <a:defRPr sz="2000">
                <a:solidFill>
                  <a:schemeClr val="tx1"/>
                </a:solidFill>
                <a:latin typeface="+mn-lt"/>
                <a:cs typeface="+mn-cs"/>
              </a:defRPr>
            </a:lvl7pPr>
            <a:lvl8pPr marL="3200400" algn="l" rtl="0" fontAlgn="base">
              <a:spcBef>
                <a:spcPct val="0"/>
              </a:spcBef>
              <a:spcAft>
                <a:spcPct val="0"/>
              </a:spcAft>
              <a:buChar char="»"/>
              <a:defRPr sz="2000">
                <a:solidFill>
                  <a:schemeClr val="tx1"/>
                </a:solidFill>
                <a:latin typeface="+mn-lt"/>
                <a:cs typeface="+mn-cs"/>
              </a:defRPr>
            </a:lvl8pPr>
            <a:lvl9pPr marL="3657600" algn="l" rtl="0" fontAlgn="base">
              <a:spcBef>
                <a:spcPct val="0"/>
              </a:spcBef>
              <a:spcAft>
                <a:spcPct val="0"/>
              </a:spcAft>
              <a:buChar char="»"/>
              <a:defRPr sz="2000">
                <a:solidFill>
                  <a:schemeClr val="tx1"/>
                </a:solidFill>
                <a:latin typeface="+mn-lt"/>
                <a:cs typeface="+mn-cs"/>
              </a:defRPr>
            </a:lvl9pPr>
          </a:lstStyle>
          <a:p>
            <a:pPr marL="0" lvl="1" indent="0">
              <a:buNone/>
            </a:pPr>
            <a:r>
              <a:rPr lang="en-US" kern="0" dirty="0" smtClean="0"/>
              <a:t>APPENDIX:</a:t>
            </a:r>
          </a:p>
          <a:p>
            <a:pPr marL="0" lvl="1" indent="0">
              <a:buNone/>
            </a:pPr>
            <a:endParaRPr lang="en-US" kern="0" dirty="0"/>
          </a:p>
          <a:p>
            <a:pPr marL="0" lvl="1" indent="0">
              <a:buNone/>
            </a:pPr>
            <a:r>
              <a:rPr lang="en-US" kern="0" dirty="0" smtClean="0"/>
              <a:t>More suggestions for </a:t>
            </a:r>
          </a:p>
          <a:p>
            <a:pPr marL="0" lvl="1" indent="0">
              <a:buNone/>
            </a:pPr>
            <a:r>
              <a:rPr lang="en-US" kern="0" dirty="0"/>
              <a:t>a</a:t>
            </a:r>
            <a:r>
              <a:rPr lang="en-US" kern="0" dirty="0" smtClean="0"/>
              <a:t> perfect world:</a:t>
            </a:r>
          </a:p>
          <a:p>
            <a:pPr marL="222250" lvl="2" indent="0">
              <a:buNone/>
              <a:tabLst>
                <a:tab pos="466725" algn="l"/>
              </a:tabLst>
            </a:pPr>
            <a:r>
              <a:rPr lang="en-US" sz="2800" kern="0" dirty="0" smtClean="0">
                <a:hlinkClick r:id="rId3" action="ppaction://hlinksldjump"/>
              </a:rPr>
              <a:t>CONGRESS</a:t>
            </a:r>
            <a:endParaRPr lang="en-US" sz="2800" kern="0" dirty="0" smtClean="0"/>
          </a:p>
          <a:p>
            <a:pPr marL="222250" lvl="2" indent="0">
              <a:buNone/>
              <a:tabLst>
                <a:tab pos="466725" algn="l"/>
              </a:tabLst>
            </a:pPr>
            <a:r>
              <a:rPr lang="en-US" sz="2800" kern="0" dirty="0" smtClean="0">
                <a:hlinkClick r:id="rId4" action="ppaction://hlinksldjump"/>
              </a:rPr>
              <a:t>The PTO</a:t>
            </a:r>
            <a:endParaRPr lang="en-US" sz="2800" kern="0" dirty="0" smtClean="0"/>
          </a:p>
          <a:p>
            <a:pPr marL="222250" lvl="2" indent="0">
              <a:buNone/>
              <a:tabLst>
                <a:tab pos="466725" algn="l"/>
              </a:tabLst>
            </a:pPr>
            <a:r>
              <a:rPr lang="en-US" sz="2800" kern="0" dirty="0" smtClean="0">
                <a:hlinkClick r:id="rId5" action="ppaction://hlinksldjump"/>
              </a:rPr>
              <a:t>Trial Judges</a:t>
            </a:r>
            <a:endParaRPr lang="en-US" sz="2800" kern="0" dirty="0" smtClean="0"/>
          </a:p>
          <a:p>
            <a:pPr marL="222250" lvl="2" indent="0">
              <a:buNone/>
              <a:tabLst>
                <a:tab pos="466725" algn="l"/>
              </a:tabLst>
            </a:pPr>
            <a:r>
              <a:rPr lang="en-US" sz="2800" kern="0" dirty="0" smtClean="0">
                <a:hlinkClick r:id="rId6" action="ppaction://hlinksldjump"/>
              </a:rPr>
              <a:t>The Federal Circuit</a:t>
            </a:r>
            <a:endParaRPr lang="en-US" sz="2800" kern="0" dirty="0" smtClean="0"/>
          </a:p>
          <a:p>
            <a:pPr marL="222250" lvl="2" indent="0">
              <a:buNone/>
              <a:tabLst>
                <a:tab pos="466725" algn="l"/>
              </a:tabLst>
            </a:pPr>
            <a:r>
              <a:rPr lang="en-US" sz="2800" kern="0" dirty="0" smtClean="0">
                <a:hlinkClick r:id="rId7" action="ppaction://hlinksldjump"/>
              </a:rPr>
              <a:t>The Bar + others</a:t>
            </a:r>
            <a:endParaRPr lang="en-US" sz="2800" kern="0" dirty="0" smtClean="0"/>
          </a:p>
          <a:p>
            <a:pPr marL="222250" lvl="2" indent="0">
              <a:buNone/>
              <a:tabLst>
                <a:tab pos="466725" algn="l"/>
              </a:tabLst>
            </a:pPr>
            <a:r>
              <a:rPr lang="en-US" sz="2800" kern="0" dirty="0" smtClean="0">
                <a:hlinkClick r:id="rId8" action="ppaction://hlinksldjump"/>
              </a:rPr>
              <a:t>The Supreme Court </a:t>
            </a:r>
            <a:endParaRPr lang="en-US" sz="2800" kern="0" dirty="0" smtClean="0"/>
          </a:p>
          <a:p>
            <a:pPr marL="222250" lvl="2" indent="0">
              <a:buNone/>
              <a:tabLst>
                <a:tab pos="466725" algn="l"/>
              </a:tabLst>
            </a:pPr>
            <a:r>
              <a:rPr lang="en-US" sz="2800" kern="0" dirty="0" smtClean="0"/>
              <a:t>(</a:t>
            </a:r>
            <a:r>
              <a:rPr lang="en-US" sz="2800" kern="0" dirty="0" smtClean="0"/>
              <a:t>3 slides)</a:t>
            </a:r>
            <a:endParaRPr lang="en-US" sz="2800" kern="0" dirty="0"/>
          </a:p>
          <a:p>
            <a:endParaRPr lang="en-US" kern="0" dirty="0"/>
          </a:p>
          <a:p>
            <a:pPr lvl="1" indent="0">
              <a:buNone/>
            </a:pPr>
            <a:r>
              <a:rPr lang="en-US" kern="0" dirty="0" smtClean="0"/>
              <a:t>	</a:t>
            </a:r>
          </a:p>
        </p:txBody>
      </p:sp>
      <p:sp>
        <p:nvSpPr>
          <p:cNvPr id="9" name="Content Placeholder 2"/>
          <p:cNvSpPr txBox="1">
            <a:spLocks/>
          </p:cNvSpPr>
          <p:nvPr/>
        </p:nvSpPr>
        <p:spPr bwMode="auto">
          <a:xfrm>
            <a:off x="4278086" y="2153484"/>
            <a:ext cx="4484914" cy="4832092"/>
          </a:xfrm>
          <a:prstGeom prst="rect">
            <a:avLst/>
          </a:prstGeom>
          <a:noFill/>
          <a:ln w="9525">
            <a:noFill/>
            <a:prstDash val="sysDash"/>
            <a:miter lim="800000"/>
            <a:headEnd/>
            <a:tailEnd/>
          </a:ln>
          <a:effectLst/>
        </p:spPr>
        <p:txBody>
          <a:bodyPr vert="horz" wrap="square" lIns="91440" tIns="45720" rIns="91440" bIns="45720" numCol="1" anchor="t" anchorCtr="0" compatLnSpc="1">
            <a:prstTxWarp prst="textNoShape">
              <a:avLst/>
            </a:prstTxWarp>
            <a:spAutoFit/>
          </a:bodyPr>
          <a:lstStyle>
            <a:lvl1pPr algn="l" rtl="0" fontAlgn="base">
              <a:spcBef>
                <a:spcPct val="0"/>
              </a:spcBef>
              <a:spcAft>
                <a:spcPct val="0"/>
              </a:spcAft>
              <a:defRPr sz="2800">
                <a:solidFill>
                  <a:schemeClr val="tx1"/>
                </a:solidFill>
                <a:latin typeface="+mn-lt"/>
                <a:ea typeface="+mn-ea"/>
                <a:cs typeface="+mn-cs"/>
              </a:defRPr>
            </a:lvl1pPr>
            <a:lvl2pPr marL="692150" indent="-346075" algn="l" rtl="0" fontAlgn="base">
              <a:spcBef>
                <a:spcPct val="0"/>
              </a:spcBef>
              <a:spcAft>
                <a:spcPct val="0"/>
              </a:spcAft>
              <a:buChar char="–"/>
              <a:defRPr sz="2800">
                <a:solidFill>
                  <a:schemeClr val="tx1"/>
                </a:solidFill>
                <a:latin typeface="+mn-lt"/>
                <a:cs typeface="+mn-cs"/>
              </a:defRPr>
            </a:lvl2pPr>
            <a:lvl3pPr marL="914400" indent="-222250" algn="l" rtl="0" fontAlgn="base">
              <a:spcBef>
                <a:spcPct val="0"/>
              </a:spcBef>
              <a:spcAft>
                <a:spcPct val="0"/>
              </a:spcAft>
              <a:buChar char="•"/>
              <a:defRPr sz="2400">
                <a:solidFill>
                  <a:schemeClr val="tx1"/>
                </a:solidFill>
                <a:latin typeface="+mn-lt"/>
                <a:cs typeface="+mn-cs"/>
              </a:defRPr>
            </a:lvl3pPr>
            <a:lvl4pPr marL="1260475" indent="-234950" algn="l" rtl="0" fontAlgn="base">
              <a:spcBef>
                <a:spcPct val="0"/>
              </a:spcBef>
              <a:spcAft>
                <a:spcPct val="0"/>
              </a:spcAft>
              <a:buChar char="–"/>
              <a:defRPr sz="2000">
                <a:solidFill>
                  <a:schemeClr val="tx1"/>
                </a:solidFill>
                <a:latin typeface="+mn-lt"/>
                <a:cs typeface="+mn-cs"/>
              </a:defRPr>
            </a:lvl4pPr>
            <a:lvl5pPr marL="1482725" indent="-222250" algn="l" rtl="0" fontAlgn="base">
              <a:spcBef>
                <a:spcPct val="0"/>
              </a:spcBef>
              <a:spcAft>
                <a:spcPct val="0"/>
              </a:spcAft>
              <a:buChar char="»"/>
              <a:defRPr sz="2000">
                <a:solidFill>
                  <a:schemeClr val="tx1"/>
                </a:solidFill>
                <a:latin typeface="+mn-lt"/>
                <a:cs typeface="+mn-cs"/>
              </a:defRPr>
            </a:lvl5pPr>
            <a:lvl6pPr marL="2286000" algn="l" rtl="0" fontAlgn="base">
              <a:spcBef>
                <a:spcPct val="0"/>
              </a:spcBef>
              <a:spcAft>
                <a:spcPct val="0"/>
              </a:spcAft>
              <a:buChar char="»"/>
              <a:defRPr sz="2000">
                <a:solidFill>
                  <a:schemeClr val="tx1"/>
                </a:solidFill>
                <a:latin typeface="+mn-lt"/>
                <a:cs typeface="+mn-cs"/>
              </a:defRPr>
            </a:lvl6pPr>
            <a:lvl7pPr marL="2743200" algn="l" rtl="0" fontAlgn="base">
              <a:spcBef>
                <a:spcPct val="0"/>
              </a:spcBef>
              <a:spcAft>
                <a:spcPct val="0"/>
              </a:spcAft>
              <a:buChar char="»"/>
              <a:defRPr sz="2000">
                <a:solidFill>
                  <a:schemeClr val="tx1"/>
                </a:solidFill>
                <a:latin typeface="+mn-lt"/>
                <a:cs typeface="+mn-cs"/>
              </a:defRPr>
            </a:lvl7pPr>
            <a:lvl8pPr marL="3200400" algn="l" rtl="0" fontAlgn="base">
              <a:spcBef>
                <a:spcPct val="0"/>
              </a:spcBef>
              <a:spcAft>
                <a:spcPct val="0"/>
              </a:spcAft>
              <a:buChar char="»"/>
              <a:defRPr sz="2000">
                <a:solidFill>
                  <a:schemeClr val="tx1"/>
                </a:solidFill>
                <a:latin typeface="+mn-lt"/>
                <a:cs typeface="+mn-cs"/>
              </a:defRPr>
            </a:lvl8pPr>
            <a:lvl9pPr marL="3657600" algn="l" rtl="0" fontAlgn="base">
              <a:spcBef>
                <a:spcPct val="0"/>
              </a:spcBef>
              <a:spcAft>
                <a:spcPct val="0"/>
              </a:spcAft>
              <a:buChar char="»"/>
              <a:defRPr sz="2000">
                <a:solidFill>
                  <a:schemeClr val="tx1"/>
                </a:solidFill>
                <a:latin typeface="+mn-lt"/>
                <a:cs typeface="+mn-cs"/>
              </a:defRPr>
            </a:lvl9pPr>
          </a:lstStyle>
          <a:p>
            <a:r>
              <a:rPr lang="en-US" kern="0" dirty="0" smtClean="0"/>
              <a:t>More Thoughts on</a:t>
            </a:r>
          </a:p>
          <a:p>
            <a:pPr>
              <a:tabLst>
                <a:tab pos="466725" algn="l"/>
              </a:tabLst>
            </a:pPr>
            <a:r>
              <a:rPr lang="en-US" kern="0" dirty="0"/>
              <a:t>	</a:t>
            </a:r>
            <a:r>
              <a:rPr lang="en-US" kern="0" dirty="0" smtClean="0">
                <a:hlinkClick r:id="rId9" action="ppaction://hlinksldjump"/>
              </a:rPr>
              <a:t>"Useful" without 101</a:t>
            </a:r>
            <a:endParaRPr lang="en-US" kern="0" dirty="0" smtClean="0"/>
          </a:p>
          <a:p>
            <a:pPr>
              <a:tabLst>
                <a:tab pos="466725" algn="l"/>
              </a:tabLst>
            </a:pPr>
            <a:r>
              <a:rPr lang="en-US" kern="0" dirty="0"/>
              <a:t>	</a:t>
            </a:r>
            <a:r>
              <a:rPr lang="en-US" kern="0" dirty="0" smtClean="0">
                <a:hlinkClick r:id="rId10" action="ppaction://hlinksldjump"/>
              </a:rPr>
              <a:t>Threshold Inquiry</a:t>
            </a:r>
            <a:endParaRPr lang="en-US" kern="0" dirty="0" smtClean="0"/>
          </a:p>
          <a:p>
            <a:pPr>
              <a:tabLst>
                <a:tab pos="466725" algn="l"/>
              </a:tabLst>
            </a:pPr>
            <a:r>
              <a:rPr lang="en-US" kern="0" dirty="0"/>
              <a:t>	</a:t>
            </a:r>
            <a:r>
              <a:rPr lang="en-US" kern="0" dirty="0" smtClean="0">
                <a:hlinkClick r:id="rId11" action="ppaction://hlinksldjump"/>
              </a:rPr>
              <a:t>Implicit Exceptions</a:t>
            </a:r>
            <a:endParaRPr lang="en-US" kern="0" dirty="0" smtClean="0"/>
          </a:p>
          <a:p>
            <a:pPr>
              <a:tabLst>
                <a:tab pos="466725" algn="l"/>
              </a:tabLst>
            </a:pPr>
            <a:r>
              <a:rPr lang="en-US" kern="0" dirty="0"/>
              <a:t>	</a:t>
            </a:r>
            <a:r>
              <a:rPr lang="en-US" kern="0" dirty="0" smtClean="0">
                <a:hlinkClick r:id="rId12" action="ppaction://hlinksldjump"/>
              </a:rPr>
              <a:t>"might tend to impede…"</a:t>
            </a:r>
            <a:endParaRPr lang="en-US" kern="0" dirty="0" smtClean="0"/>
          </a:p>
          <a:p>
            <a:pPr>
              <a:tabLst>
                <a:tab pos="466725" algn="l"/>
              </a:tabLst>
            </a:pPr>
            <a:r>
              <a:rPr lang="en-US" kern="0" dirty="0"/>
              <a:t>	</a:t>
            </a:r>
            <a:r>
              <a:rPr lang="en-US" kern="0" dirty="0" smtClean="0">
                <a:hlinkClick r:id="rId13" action="ppaction://hlinksldjump"/>
              </a:rPr>
              <a:t>Un/discovering and 1.8.8</a:t>
            </a:r>
            <a:endParaRPr lang="en-US" kern="0" dirty="0" smtClean="0"/>
          </a:p>
          <a:p>
            <a:pPr>
              <a:tabLst>
                <a:tab pos="466725" algn="l"/>
              </a:tabLst>
            </a:pPr>
            <a:endParaRPr lang="en-US" kern="0" dirty="0"/>
          </a:p>
          <a:p>
            <a:pPr>
              <a:tabLst>
                <a:tab pos="466725" algn="l"/>
              </a:tabLst>
            </a:pPr>
            <a:r>
              <a:rPr lang="en-US" kern="0" dirty="0" smtClean="0"/>
              <a:t>Notes on</a:t>
            </a:r>
          </a:p>
          <a:p>
            <a:pPr>
              <a:tabLst>
                <a:tab pos="466725" algn="l"/>
              </a:tabLst>
            </a:pPr>
            <a:r>
              <a:rPr lang="en-US" kern="0" dirty="0"/>
              <a:t>	</a:t>
            </a:r>
            <a:r>
              <a:rPr lang="en-US" kern="0" dirty="0" smtClean="0">
                <a:hlinkClick r:id="rId14" action="ppaction://hlinksldjump"/>
              </a:rPr>
              <a:t>Weasel words - BMP Hist</a:t>
            </a:r>
            <a:r>
              <a:rPr lang="en-US" kern="0" dirty="0" smtClean="0"/>
              <a:t>.</a:t>
            </a:r>
          </a:p>
          <a:p>
            <a:pPr>
              <a:tabLst>
                <a:tab pos="466725" algn="l"/>
              </a:tabLst>
            </a:pPr>
            <a:r>
              <a:rPr lang="en-US" kern="0" dirty="0"/>
              <a:t>	</a:t>
            </a:r>
          </a:p>
          <a:p>
            <a:pPr lvl="1" indent="0">
              <a:buNone/>
            </a:pPr>
            <a:r>
              <a:rPr lang="en-US" kern="0" dirty="0" smtClean="0"/>
              <a:t>	</a:t>
            </a:r>
          </a:p>
        </p:txBody>
      </p:sp>
    </p:spTree>
    <p:extLst>
      <p:ext uri="{BB962C8B-B14F-4D97-AF65-F5344CB8AC3E}">
        <p14:creationId xmlns:p14="http://schemas.microsoft.com/office/powerpoint/2010/main" val="12201641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271582"/>
            <a:ext cx="8382000" cy="707886"/>
          </a:xfrm>
        </p:spPr>
        <p:txBody>
          <a:bodyPr wrap="square">
            <a:spAutoFit/>
          </a:bodyPr>
          <a:lstStyle/>
          <a:p>
            <a:r>
              <a:rPr lang="en-US" dirty="0" smtClean="0"/>
              <a:t>In a perfect world, CONGRESS would:</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33</a:t>
            </a:fld>
            <a:endParaRPr lang="en-US"/>
          </a:p>
        </p:txBody>
      </p:sp>
      <p:sp>
        <p:nvSpPr>
          <p:cNvPr id="6" name="Content Placeholder 5"/>
          <p:cNvSpPr>
            <a:spLocks noGrp="1"/>
          </p:cNvSpPr>
          <p:nvPr>
            <p:ph idx="1"/>
          </p:nvPr>
        </p:nvSpPr>
        <p:spPr>
          <a:xfrm>
            <a:off x="394255" y="979468"/>
            <a:ext cx="8368745" cy="5293757"/>
          </a:xfrm>
          <a:noFill/>
        </p:spPr>
        <p:txBody>
          <a:bodyPr/>
          <a:lstStyle/>
          <a:p>
            <a:pPr>
              <a:spcAft>
                <a:spcPts val="0"/>
              </a:spcAft>
            </a:pPr>
            <a:r>
              <a:rPr lang="en-US" sz="3000" b="1" dirty="0" smtClean="0"/>
              <a:t>repeal 101</a:t>
            </a:r>
            <a:r>
              <a:rPr lang="en-US" sz="3000" dirty="0" smtClean="0"/>
              <a:t>.  This will:</a:t>
            </a:r>
          </a:p>
          <a:p>
            <a:pPr marL="346075" lvl="1" indent="0">
              <a:spcAft>
                <a:spcPts val="0"/>
              </a:spcAft>
              <a:buNone/>
            </a:pPr>
            <a:r>
              <a:rPr lang="en-US" dirty="0" smtClean="0"/>
              <a:t>1. maintain </a:t>
            </a:r>
            <a:r>
              <a:rPr lang="en-US" b="1" dirty="0" smtClean="0"/>
              <a:t>separation of powers </a:t>
            </a:r>
            <a:r>
              <a:rPr lang="en-US" dirty="0" smtClean="0"/>
              <a:t>by removing the temptation for courts to legislate via judge-made "implicit exceptions" to the statute</a:t>
            </a:r>
          </a:p>
          <a:p>
            <a:pPr marL="346075" lvl="1" indent="0">
              <a:spcAft>
                <a:spcPts val="0"/>
              </a:spcAft>
              <a:buNone/>
            </a:pPr>
            <a:r>
              <a:rPr lang="en-US" dirty="0" smtClean="0"/>
              <a:t>2. </a:t>
            </a:r>
            <a:r>
              <a:rPr lang="en-US" b="1" dirty="0" smtClean="0"/>
              <a:t>banish</a:t>
            </a:r>
            <a:r>
              <a:rPr lang="en-US" dirty="0" smtClean="0"/>
              <a:t> the phrase 'threshold inquiry' </a:t>
            </a:r>
          </a:p>
          <a:p>
            <a:pPr marL="346075" lvl="1" indent="0">
              <a:spcAft>
                <a:spcPts val="0"/>
              </a:spcAft>
              <a:buNone/>
            </a:pPr>
            <a:r>
              <a:rPr lang="en-US" dirty="0" smtClean="0"/>
              <a:t>3. restore </a:t>
            </a:r>
            <a:r>
              <a:rPr lang="en-US" b="1" dirty="0" smtClean="0"/>
              <a:t>invalidity</a:t>
            </a:r>
            <a:r>
              <a:rPr lang="en-US" dirty="0" smtClean="0"/>
              <a:t> as the weapon of choice against claims that should not issue; "ineligibility" is for freshmen athletes</a:t>
            </a:r>
          </a:p>
          <a:p>
            <a:pPr marL="346075" lvl="1" indent="0">
              <a:spcAft>
                <a:spcPts val="0"/>
              </a:spcAft>
              <a:buNone/>
            </a:pPr>
            <a:r>
              <a:rPr lang="en-US" dirty="0" smtClean="0"/>
              <a:t>4.  end the </a:t>
            </a:r>
            <a:r>
              <a:rPr lang="en-US" b="1" dirty="0" smtClean="0"/>
              <a:t>squandering</a:t>
            </a:r>
            <a:r>
              <a:rPr lang="en-US" dirty="0" smtClean="0"/>
              <a:t> of precious PTO resources that should be used to examine applications for compliance with "the conditions and requirements of the title" – as had been required by 101.</a:t>
            </a:r>
            <a:endParaRPr lang="en-US" dirty="0"/>
          </a:p>
        </p:txBody>
      </p:sp>
    </p:spTree>
    <p:extLst>
      <p:ext uri="{BB962C8B-B14F-4D97-AF65-F5344CB8AC3E}">
        <p14:creationId xmlns:p14="http://schemas.microsoft.com/office/powerpoint/2010/main" val="15585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271582"/>
            <a:ext cx="8382000" cy="707886"/>
          </a:xfrm>
        </p:spPr>
        <p:txBody>
          <a:bodyPr wrap="square">
            <a:spAutoFit/>
          </a:bodyPr>
          <a:lstStyle/>
          <a:p>
            <a:r>
              <a:rPr lang="en-US" dirty="0" smtClean="0"/>
              <a:t>In a perfect world, the PTO would:</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34</a:t>
            </a:fld>
            <a:endParaRPr lang="en-US"/>
          </a:p>
        </p:txBody>
      </p:sp>
      <p:sp>
        <p:nvSpPr>
          <p:cNvPr id="6" name="Content Placeholder 5"/>
          <p:cNvSpPr>
            <a:spLocks noGrp="1"/>
          </p:cNvSpPr>
          <p:nvPr>
            <p:ph idx="1"/>
          </p:nvPr>
        </p:nvSpPr>
        <p:spPr>
          <a:xfrm>
            <a:off x="152400" y="979468"/>
            <a:ext cx="8597345" cy="5016758"/>
          </a:xfrm>
          <a:noFill/>
        </p:spPr>
        <p:txBody>
          <a:bodyPr/>
          <a:lstStyle/>
          <a:p>
            <a:pPr>
              <a:tabLst>
                <a:tab pos="457200" algn="l"/>
              </a:tabLst>
            </a:pPr>
            <a:r>
              <a:rPr lang="en-US" sz="3200" dirty="0" smtClean="0"/>
              <a:t>	A.  create a </a:t>
            </a:r>
            <a:r>
              <a:rPr lang="en-US" sz="3200" b="1" dirty="0" smtClean="0">
                <a:solidFill>
                  <a:srgbClr val="009900"/>
                </a:solidFill>
              </a:rPr>
              <a:t>Philosophy 101</a:t>
            </a:r>
            <a:r>
              <a:rPr lang="en-US" sz="3200" dirty="0" smtClean="0"/>
              <a:t> Unit to examine claims </a:t>
            </a:r>
            <a:r>
              <a:rPr lang="en-US" sz="3200" b="1" dirty="0" smtClean="0"/>
              <a:t>in </a:t>
            </a:r>
            <a:r>
              <a:rPr lang="en-US" sz="3200" b="1" dirty="0"/>
              <a:t>condition for </a:t>
            </a:r>
            <a:r>
              <a:rPr lang="en-US" sz="3200" b="1" dirty="0" smtClean="0"/>
              <a:t>allowance</a:t>
            </a:r>
            <a:r>
              <a:rPr lang="en-US" sz="3200" dirty="0"/>
              <a:t> </a:t>
            </a:r>
            <a:r>
              <a:rPr lang="en-US" sz="3200" dirty="0" smtClean="0"/>
              <a:t>under 102-103-112 for any lingering 101 defects</a:t>
            </a:r>
          </a:p>
          <a:p>
            <a:pPr>
              <a:tabLst>
                <a:tab pos="457200" algn="l"/>
              </a:tabLst>
            </a:pPr>
            <a:r>
              <a:rPr lang="en-US" sz="3200" dirty="0"/>
              <a:t>	</a:t>
            </a:r>
            <a:r>
              <a:rPr lang="en-US" sz="3200" dirty="0" smtClean="0"/>
              <a:t>B.  during examination for 102/103, unless the applicant concedes that each claim element is WURC or is combined in a WURC-way,  search for and cite WURC prior art</a:t>
            </a:r>
          </a:p>
          <a:p>
            <a:pPr>
              <a:tabLst>
                <a:tab pos="457200" algn="l"/>
              </a:tabLst>
            </a:pPr>
            <a:r>
              <a:rPr lang="en-US" sz="3200" dirty="0"/>
              <a:t>	 </a:t>
            </a:r>
            <a:r>
              <a:rPr lang="en-US" sz="3200" dirty="0" smtClean="0"/>
              <a:t>C. </a:t>
            </a:r>
            <a:r>
              <a:rPr lang="en-US" sz="3200" i="1" dirty="0" err="1" smtClean="0"/>
              <a:t>sua</a:t>
            </a:r>
            <a:r>
              <a:rPr lang="en-US" sz="3200" i="1" dirty="0" smtClean="0"/>
              <a:t> </a:t>
            </a:r>
            <a:r>
              <a:rPr lang="en-US" sz="3200" i="1" dirty="0" err="1" smtClean="0"/>
              <a:t>sponte</a:t>
            </a:r>
            <a:r>
              <a:rPr lang="en-US" sz="3200" i="1" dirty="0" smtClean="0"/>
              <a:t> </a:t>
            </a:r>
            <a:r>
              <a:rPr lang="en-US" sz="3200" dirty="0" smtClean="0"/>
              <a:t>reexamine under 103 every litigated patent challenged under 101.  Yes, even Rule 12c challenges. (35 USC 303, </a:t>
            </a:r>
            <a:r>
              <a:rPr lang="en-US" sz="3200" dirty="0" smtClean="0">
                <a:hlinkClick r:id="rId3"/>
              </a:rPr>
              <a:t>37 CFR 1.520</a:t>
            </a:r>
            <a:r>
              <a:rPr lang="en-US" sz="3200" dirty="0" smtClean="0"/>
              <a:t>).</a:t>
            </a:r>
            <a:endParaRPr lang="en-US" sz="3200" dirty="0"/>
          </a:p>
        </p:txBody>
      </p:sp>
    </p:spTree>
    <p:extLst>
      <p:ext uri="{BB962C8B-B14F-4D97-AF65-F5344CB8AC3E}">
        <p14:creationId xmlns:p14="http://schemas.microsoft.com/office/powerpoint/2010/main" val="78923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210027"/>
            <a:ext cx="8382000" cy="584775"/>
          </a:xfrm>
        </p:spPr>
        <p:txBody>
          <a:bodyPr wrap="square">
            <a:spAutoFit/>
          </a:bodyPr>
          <a:lstStyle/>
          <a:p>
            <a:r>
              <a:rPr lang="en-US" sz="3200" dirty="0">
                <a:ln w="28575">
                  <a:solidFill>
                    <a:srgbClr val="000000"/>
                  </a:solidFill>
                  <a:prstDash val="sysDash"/>
                </a:ln>
                <a:solidFill>
                  <a:srgbClr val="000000"/>
                </a:solidFill>
              </a:rPr>
              <a:t>In a perfect </a:t>
            </a:r>
            <a:r>
              <a:rPr lang="en-US" sz="3200" dirty="0" smtClean="0">
                <a:ln w="28575">
                  <a:solidFill>
                    <a:srgbClr val="000000"/>
                  </a:solidFill>
                  <a:prstDash val="sysDash"/>
                </a:ln>
                <a:solidFill>
                  <a:srgbClr val="000000"/>
                </a:solidFill>
              </a:rPr>
              <a:t>world, district court judges would…</a:t>
            </a:r>
            <a:endParaRPr lang="en-US" sz="2800"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35</a:t>
            </a:fld>
            <a:endParaRPr lang="en-US"/>
          </a:p>
        </p:txBody>
      </p:sp>
      <p:sp>
        <p:nvSpPr>
          <p:cNvPr id="6" name="Content Placeholder 5"/>
          <p:cNvSpPr>
            <a:spLocks noGrp="1"/>
          </p:cNvSpPr>
          <p:nvPr>
            <p:ph idx="1"/>
          </p:nvPr>
        </p:nvSpPr>
        <p:spPr>
          <a:xfrm>
            <a:off x="394255" y="1058406"/>
            <a:ext cx="8368745" cy="5016758"/>
          </a:xfrm>
          <a:noFill/>
        </p:spPr>
        <p:txBody>
          <a:bodyPr/>
          <a:lstStyle/>
          <a:p>
            <a:r>
              <a:rPr lang="en-US" sz="3200" dirty="0" smtClean="0"/>
              <a:t>	A.  Provide the PTO with notice of 101 defenses (see PTO suggestion C) and grant stays so that the prior art problems with the claims in suit can be resolved </a:t>
            </a:r>
            <a:r>
              <a:rPr lang="en-US" sz="3200" dirty="0" smtClean="0"/>
              <a:t>first</a:t>
            </a:r>
            <a:endParaRPr lang="en-US" sz="3200" dirty="0" smtClean="0"/>
          </a:p>
          <a:p>
            <a:r>
              <a:rPr lang="en-US" sz="3200" dirty="0" smtClean="0"/>
              <a:t> </a:t>
            </a:r>
            <a:r>
              <a:rPr lang="en-US" sz="3200" dirty="0"/>
              <a:t>	</a:t>
            </a:r>
            <a:r>
              <a:rPr lang="en-US" sz="3200" dirty="0" smtClean="0"/>
              <a:t>B. Require litigants with 101 defenses to brief their position on 102-103-112 </a:t>
            </a:r>
          </a:p>
          <a:p>
            <a:r>
              <a:rPr lang="en-US" sz="3200" dirty="0"/>
              <a:t>	</a:t>
            </a:r>
            <a:r>
              <a:rPr lang="en-US" sz="3200" dirty="0" smtClean="0"/>
              <a:t>C.  Refrain from ruling on 101 in isolation unless the AI concedes it has no other </a:t>
            </a:r>
            <a:r>
              <a:rPr lang="en-US" sz="3200" dirty="0" smtClean="0"/>
              <a:t>defenses</a:t>
            </a:r>
          </a:p>
          <a:p>
            <a:r>
              <a:rPr lang="en-US" sz="3200" dirty="0" smtClean="0"/>
              <a:t>	D. In 101 rulings, cross-reference  relevant determinations under 102-103-112</a:t>
            </a:r>
            <a:endParaRPr lang="en-US" sz="3200" dirty="0"/>
          </a:p>
        </p:txBody>
      </p:sp>
    </p:spTree>
    <p:extLst>
      <p:ext uri="{BB962C8B-B14F-4D97-AF65-F5344CB8AC3E}">
        <p14:creationId xmlns:p14="http://schemas.microsoft.com/office/powerpoint/2010/main" val="171795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03" y="111313"/>
            <a:ext cx="8505282" cy="1077218"/>
          </a:xfrm>
        </p:spPr>
        <p:txBody>
          <a:bodyPr wrap="square">
            <a:spAutoFit/>
          </a:bodyPr>
          <a:lstStyle/>
          <a:p>
            <a:r>
              <a:rPr lang="en-US" sz="3200" dirty="0">
                <a:ln w="28575">
                  <a:solidFill>
                    <a:srgbClr val="000000"/>
                  </a:solidFill>
                  <a:prstDash val="sysDash"/>
                </a:ln>
                <a:solidFill>
                  <a:srgbClr val="000000"/>
                </a:solidFill>
              </a:rPr>
              <a:t>In a perfect world </a:t>
            </a:r>
            <a:r>
              <a:rPr lang="en-US" sz="3200" dirty="0" smtClean="0">
                <a:ln w="28575">
                  <a:solidFill>
                    <a:srgbClr val="000000"/>
                  </a:solidFill>
                  <a:prstDash val="sysDash"/>
                </a:ln>
                <a:solidFill>
                  <a:srgbClr val="000000"/>
                </a:solidFill>
              </a:rPr>
              <a:t>the Bar, the PTO, academics, judges, journalists, … would admit that</a:t>
            </a:r>
            <a:endParaRPr lang="en-US" sz="3200"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36</a:t>
            </a:fld>
            <a:endParaRPr lang="en-US"/>
          </a:p>
        </p:txBody>
      </p:sp>
      <p:sp>
        <p:nvSpPr>
          <p:cNvPr id="6" name="Content Placeholder 5"/>
          <p:cNvSpPr>
            <a:spLocks noGrp="1"/>
          </p:cNvSpPr>
          <p:nvPr>
            <p:ph idx="1"/>
          </p:nvPr>
        </p:nvSpPr>
        <p:spPr>
          <a:xfrm>
            <a:off x="350520" y="1138262"/>
            <a:ext cx="8368745" cy="5478423"/>
          </a:xfrm>
          <a:noFill/>
        </p:spPr>
        <p:txBody>
          <a:bodyPr/>
          <a:lstStyle/>
          <a:p>
            <a:pPr>
              <a:tabLst>
                <a:tab pos="635000" algn="l"/>
              </a:tabLst>
            </a:pPr>
            <a:r>
              <a:rPr lang="en-US" sz="2600" dirty="0" smtClean="0"/>
              <a:t>	</a:t>
            </a:r>
            <a:r>
              <a:rPr lang="en-US" sz="3600" dirty="0" smtClean="0"/>
              <a:t>the ‘threshold inquiry’ language of </a:t>
            </a:r>
            <a:r>
              <a:rPr lang="en-US" sz="3600" i="1" dirty="0" err="1" smtClean="0"/>
              <a:t>Flook</a:t>
            </a:r>
            <a:r>
              <a:rPr lang="en-US" sz="3600" i="1" dirty="0" smtClean="0"/>
              <a:t> </a:t>
            </a:r>
            <a:r>
              <a:rPr lang="en-US" sz="3600" dirty="0" smtClean="0"/>
              <a:t>was </a:t>
            </a:r>
            <a:r>
              <a:rPr lang="en-US" sz="3600" b="1" dirty="0" smtClean="0"/>
              <a:t>dicta, </a:t>
            </a:r>
          </a:p>
          <a:p>
            <a:pPr>
              <a:tabLst>
                <a:tab pos="635000" algn="l"/>
              </a:tabLst>
            </a:pPr>
            <a:r>
              <a:rPr lang="en-US" sz="3600" dirty="0" smtClean="0"/>
              <a:t>	its repetition in </a:t>
            </a:r>
            <a:r>
              <a:rPr lang="en-US" sz="3600" i="1" dirty="0" err="1" smtClean="0"/>
              <a:t>Bilski</a:t>
            </a:r>
            <a:r>
              <a:rPr lang="en-US" sz="3600" i="1" dirty="0" smtClean="0"/>
              <a:t> </a:t>
            </a:r>
            <a:r>
              <a:rPr lang="en-US" sz="3600" dirty="0" smtClean="0"/>
              <a:t>was no better, </a:t>
            </a:r>
          </a:p>
          <a:p>
            <a:pPr defTabSz="1193800">
              <a:tabLst>
                <a:tab pos="635000" algn="l"/>
              </a:tabLst>
            </a:pPr>
            <a:r>
              <a:rPr lang="en-US" sz="3600" dirty="0" smtClean="0"/>
              <a:t>	"101 first" is harmful to </a:t>
            </a:r>
          </a:p>
          <a:p>
            <a:r>
              <a:rPr lang="en-US" sz="3600" dirty="0"/>
              <a:t>	A</a:t>
            </a:r>
            <a:r>
              <a:rPr lang="en-US" sz="3600" dirty="0" smtClean="0"/>
              <a:t>. the efficiency of the PTO </a:t>
            </a:r>
          </a:p>
          <a:p>
            <a:r>
              <a:rPr lang="en-US" sz="3600" dirty="0"/>
              <a:t>	</a:t>
            </a:r>
            <a:r>
              <a:rPr lang="en-US" sz="3600" dirty="0" smtClean="0"/>
              <a:t>B.  the efficiency of the courts,  </a:t>
            </a:r>
          </a:p>
          <a:p>
            <a:r>
              <a:rPr lang="en-US" sz="3600" dirty="0" smtClean="0"/>
              <a:t>	C.  the intelligent development of the law, and</a:t>
            </a:r>
          </a:p>
          <a:p>
            <a:r>
              <a:rPr lang="en-US" sz="3600" dirty="0" smtClean="0"/>
              <a:t>	D.  PROGRESS in the useful arts</a:t>
            </a:r>
          </a:p>
          <a:p>
            <a:r>
              <a:rPr lang="en-US" sz="2600" dirty="0" smtClean="0"/>
              <a:t>.</a:t>
            </a:r>
            <a:endParaRPr lang="en-US" sz="2600" dirty="0"/>
          </a:p>
        </p:txBody>
      </p:sp>
      <p:grpSp>
        <p:nvGrpSpPr>
          <p:cNvPr id="9" name="Group 8"/>
          <p:cNvGrpSpPr/>
          <p:nvPr/>
        </p:nvGrpSpPr>
        <p:grpSpPr>
          <a:xfrm>
            <a:off x="464820" y="1295400"/>
            <a:ext cx="457200" cy="367497"/>
            <a:chOff x="6172200" y="4454315"/>
            <a:chExt cx="609600" cy="457852"/>
          </a:xfrm>
        </p:grpSpPr>
        <p:sp>
          <p:nvSpPr>
            <p:cNvPr id="10" name="TextBox 9"/>
            <p:cNvSpPr txBox="1"/>
            <p:nvPr/>
          </p:nvSpPr>
          <p:spPr>
            <a:xfrm>
              <a:off x="6172200" y="4521804"/>
              <a:ext cx="609600" cy="383449"/>
            </a:xfrm>
            <a:prstGeom prst="rect">
              <a:avLst/>
            </a:prstGeom>
            <a:noFill/>
            <a:ln w="38100">
              <a:solidFill>
                <a:srgbClr val="C00000"/>
              </a:solidFill>
            </a:ln>
          </p:spPr>
          <p:txBody>
            <a:bodyPr wrap="square" rtlCol="0">
              <a:spAutoFit/>
            </a:bodyPr>
            <a:lstStyle/>
            <a:p>
              <a:pPr algn="ctr"/>
              <a:r>
                <a:rPr lang="en-US" sz="1400" b="1" dirty="0" smtClean="0">
                  <a:latin typeface="+mn-lt"/>
                </a:rPr>
                <a:t>101</a:t>
              </a:r>
            </a:p>
          </p:txBody>
        </p:sp>
        <p:cxnSp>
          <p:nvCxnSpPr>
            <p:cNvPr id="11" name="Straight Connector 10"/>
            <p:cNvCxnSpPr/>
            <p:nvPr/>
          </p:nvCxnSpPr>
          <p:spPr bwMode="auto">
            <a:xfrm>
              <a:off x="6172200" y="4454315"/>
              <a:ext cx="457200" cy="457852"/>
            </a:xfrm>
            <a:prstGeom prst="line">
              <a:avLst/>
            </a:prstGeom>
            <a:noFill/>
            <a:ln w="38100" cap="flat" cmpd="sng" algn="ctr">
              <a:solidFill>
                <a:srgbClr val="C00000"/>
              </a:solidFill>
              <a:prstDash val="solid"/>
              <a:round/>
              <a:headEnd type="none" w="med" len="med"/>
              <a:tailEnd type="none" w="med" len="med"/>
            </a:ln>
            <a:effectLst/>
          </p:spPr>
        </p:cxnSp>
      </p:grpSp>
      <p:grpSp>
        <p:nvGrpSpPr>
          <p:cNvPr id="15" name="Group 14"/>
          <p:cNvGrpSpPr/>
          <p:nvPr/>
        </p:nvGrpSpPr>
        <p:grpSpPr>
          <a:xfrm>
            <a:off x="464820" y="2993268"/>
            <a:ext cx="457200" cy="367497"/>
            <a:chOff x="6172200" y="4454315"/>
            <a:chExt cx="609600" cy="457852"/>
          </a:xfrm>
        </p:grpSpPr>
        <p:sp>
          <p:nvSpPr>
            <p:cNvPr id="16" name="TextBox 15"/>
            <p:cNvSpPr txBox="1"/>
            <p:nvPr/>
          </p:nvSpPr>
          <p:spPr>
            <a:xfrm>
              <a:off x="6172200" y="4521804"/>
              <a:ext cx="609600" cy="383449"/>
            </a:xfrm>
            <a:prstGeom prst="rect">
              <a:avLst/>
            </a:prstGeom>
            <a:noFill/>
            <a:ln w="38100">
              <a:solidFill>
                <a:srgbClr val="C00000"/>
              </a:solidFill>
            </a:ln>
          </p:spPr>
          <p:txBody>
            <a:bodyPr wrap="square" rtlCol="0">
              <a:spAutoFit/>
            </a:bodyPr>
            <a:lstStyle/>
            <a:p>
              <a:pPr algn="ctr"/>
              <a:r>
                <a:rPr lang="en-US" sz="1400" b="1" dirty="0" smtClean="0">
                  <a:latin typeface="+mn-lt"/>
                </a:rPr>
                <a:t>101</a:t>
              </a:r>
            </a:p>
          </p:txBody>
        </p:sp>
        <p:cxnSp>
          <p:nvCxnSpPr>
            <p:cNvPr id="17" name="Straight Connector 16"/>
            <p:cNvCxnSpPr/>
            <p:nvPr/>
          </p:nvCxnSpPr>
          <p:spPr bwMode="auto">
            <a:xfrm>
              <a:off x="6172200" y="4454315"/>
              <a:ext cx="457200" cy="457852"/>
            </a:xfrm>
            <a:prstGeom prst="line">
              <a:avLst/>
            </a:prstGeom>
            <a:noFill/>
            <a:ln w="38100" cap="flat" cmpd="sng" algn="ctr">
              <a:solidFill>
                <a:srgbClr val="C00000"/>
              </a:solidFill>
              <a:prstDash val="solid"/>
              <a:round/>
              <a:headEnd type="none" w="med" len="med"/>
              <a:tailEnd type="none" w="med" len="med"/>
            </a:ln>
            <a:effectLst/>
          </p:spPr>
        </p:cxnSp>
      </p:grpSp>
      <p:grpSp>
        <p:nvGrpSpPr>
          <p:cNvPr id="18" name="Group 17"/>
          <p:cNvGrpSpPr/>
          <p:nvPr/>
        </p:nvGrpSpPr>
        <p:grpSpPr>
          <a:xfrm>
            <a:off x="464820" y="2393678"/>
            <a:ext cx="457200" cy="367497"/>
            <a:chOff x="6172200" y="4454315"/>
            <a:chExt cx="609600" cy="457852"/>
          </a:xfrm>
        </p:grpSpPr>
        <p:sp>
          <p:nvSpPr>
            <p:cNvPr id="19" name="TextBox 18"/>
            <p:cNvSpPr txBox="1"/>
            <p:nvPr/>
          </p:nvSpPr>
          <p:spPr>
            <a:xfrm>
              <a:off x="6172200" y="4521804"/>
              <a:ext cx="609600" cy="383449"/>
            </a:xfrm>
            <a:prstGeom prst="rect">
              <a:avLst/>
            </a:prstGeom>
            <a:noFill/>
            <a:ln w="38100">
              <a:solidFill>
                <a:srgbClr val="C00000"/>
              </a:solidFill>
            </a:ln>
          </p:spPr>
          <p:txBody>
            <a:bodyPr wrap="square" rtlCol="0">
              <a:spAutoFit/>
            </a:bodyPr>
            <a:lstStyle/>
            <a:p>
              <a:pPr algn="ctr"/>
              <a:r>
                <a:rPr lang="en-US" sz="1400" b="1" dirty="0" smtClean="0">
                  <a:latin typeface="+mn-lt"/>
                </a:rPr>
                <a:t>101</a:t>
              </a:r>
            </a:p>
          </p:txBody>
        </p:sp>
        <p:cxnSp>
          <p:nvCxnSpPr>
            <p:cNvPr id="20" name="Straight Connector 19"/>
            <p:cNvCxnSpPr/>
            <p:nvPr/>
          </p:nvCxnSpPr>
          <p:spPr bwMode="auto">
            <a:xfrm>
              <a:off x="6172200" y="4454315"/>
              <a:ext cx="457200" cy="457852"/>
            </a:xfrm>
            <a:prstGeom prst="line">
              <a:avLst/>
            </a:prstGeom>
            <a:noFill/>
            <a:ln w="38100" cap="flat" cmpd="sng" algn="ctr">
              <a:solidFill>
                <a:srgbClr val="C00000"/>
              </a:solidFill>
              <a:prstDash val="solid"/>
              <a:round/>
              <a:headEnd type="none" w="med" len="med"/>
              <a:tailEnd type="none" w="med" len="med"/>
            </a:ln>
            <a:effectLst/>
          </p:spPr>
        </p:cxnSp>
      </p:grpSp>
    </p:spTree>
    <p:extLst>
      <p:ext uri="{BB962C8B-B14F-4D97-AF65-F5344CB8AC3E}">
        <p14:creationId xmlns:p14="http://schemas.microsoft.com/office/powerpoint/2010/main" val="57841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03" y="111313"/>
            <a:ext cx="8505282" cy="1077218"/>
          </a:xfrm>
        </p:spPr>
        <p:txBody>
          <a:bodyPr wrap="square">
            <a:spAutoFit/>
          </a:bodyPr>
          <a:lstStyle/>
          <a:p>
            <a:r>
              <a:rPr lang="en-US" sz="3200" dirty="0">
                <a:ln w="28575">
                  <a:solidFill>
                    <a:srgbClr val="000000"/>
                  </a:solidFill>
                  <a:prstDash val="sysDash"/>
                </a:ln>
                <a:solidFill>
                  <a:srgbClr val="000000"/>
                </a:solidFill>
              </a:rPr>
              <a:t>In a perfect world </a:t>
            </a:r>
            <a:r>
              <a:rPr lang="en-US" sz="3200" dirty="0" smtClean="0">
                <a:ln w="28575">
                  <a:solidFill>
                    <a:srgbClr val="000000"/>
                  </a:solidFill>
                  <a:prstDash val="sysDash"/>
                </a:ln>
                <a:solidFill>
                  <a:srgbClr val="000000"/>
                </a:solidFill>
              </a:rPr>
              <a:t>the Bar, the PTO, academics, judges, journalists, … would admit that</a:t>
            </a:r>
            <a:endParaRPr lang="en-US" sz="3200"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37</a:t>
            </a:fld>
            <a:endParaRPr lang="en-US"/>
          </a:p>
        </p:txBody>
      </p:sp>
      <p:sp>
        <p:nvSpPr>
          <p:cNvPr id="6" name="Content Placeholder 5"/>
          <p:cNvSpPr>
            <a:spLocks noGrp="1"/>
          </p:cNvSpPr>
          <p:nvPr>
            <p:ph idx="1"/>
          </p:nvPr>
        </p:nvSpPr>
        <p:spPr>
          <a:xfrm>
            <a:off x="350520" y="1138262"/>
            <a:ext cx="8368745" cy="4647426"/>
          </a:xfrm>
          <a:noFill/>
        </p:spPr>
        <p:txBody>
          <a:bodyPr/>
          <a:lstStyle/>
          <a:p>
            <a:pPr>
              <a:tabLst>
                <a:tab pos="635000" algn="l"/>
              </a:tabLst>
            </a:pPr>
            <a:r>
              <a:rPr lang="en-US" sz="3600" dirty="0" smtClean="0"/>
              <a:t>, </a:t>
            </a:r>
            <a:r>
              <a:rPr lang="en-US" sz="3600" dirty="0"/>
              <a:t>	</a:t>
            </a:r>
            <a:r>
              <a:rPr lang="en-US" sz="3600" dirty="0" smtClean="0"/>
              <a:t>"101 first" is harmful </a:t>
            </a:r>
          </a:p>
          <a:p>
            <a:endParaRPr lang="en-US" sz="2600" dirty="0" smtClean="0"/>
          </a:p>
          <a:p>
            <a:r>
              <a:rPr lang="en-US" sz="2600" dirty="0" smtClean="0"/>
              <a:t>because </a:t>
            </a:r>
            <a:r>
              <a:rPr lang="en-US" sz="2600" dirty="0" smtClean="0"/>
              <a:t>as to PTO efficiency:</a:t>
            </a:r>
          </a:p>
          <a:p>
            <a:r>
              <a:rPr lang="en-US" sz="2600" dirty="0"/>
              <a:t>	</a:t>
            </a:r>
            <a:r>
              <a:rPr lang="en-US" sz="2600" dirty="0" smtClean="0"/>
              <a:t> unexamined claims are more </a:t>
            </a:r>
            <a:r>
              <a:rPr lang="en-US" sz="2600" b="1" dirty="0" smtClean="0"/>
              <a:t>numerous </a:t>
            </a:r>
            <a:r>
              <a:rPr lang="en-US" sz="2600" dirty="0" smtClean="0"/>
              <a:t>and are on average </a:t>
            </a:r>
            <a:r>
              <a:rPr lang="en-US" sz="2600" b="1" dirty="0" smtClean="0"/>
              <a:t>broader</a:t>
            </a:r>
            <a:r>
              <a:rPr lang="en-US" sz="2600" dirty="0" smtClean="0"/>
              <a:t> than claims </a:t>
            </a:r>
            <a:r>
              <a:rPr lang="en-US" sz="2600" dirty="0"/>
              <a:t>'in condition for </a:t>
            </a:r>
            <a:r>
              <a:rPr lang="en-US" sz="2600" dirty="0" smtClean="0"/>
              <a:t>allowance,' and</a:t>
            </a:r>
          </a:p>
          <a:p>
            <a:endParaRPr lang="en-US" sz="2600" dirty="0" smtClean="0"/>
          </a:p>
          <a:p>
            <a:r>
              <a:rPr lang="en-US" sz="2600" dirty="0" smtClean="0"/>
              <a:t>and as to PTO efficiency and the other 3 factors:</a:t>
            </a:r>
          </a:p>
          <a:p>
            <a:r>
              <a:rPr lang="en-US" sz="2600" dirty="0" smtClean="0"/>
              <a:t> the 'implicit exceptions' formulations </a:t>
            </a:r>
            <a:r>
              <a:rPr lang="en-US" sz="2600" dirty="0" smtClean="0"/>
              <a:t>are:</a:t>
            </a:r>
            <a:endParaRPr lang="en-US" sz="2600" dirty="0" smtClean="0"/>
          </a:p>
          <a:p>
            <a:r>
              <a:rPr lang="en-US" sz="2600" dirty="0"/>
              <a:t>	</a:t>
            </a:r>
            <a:r>
              <a:rPr lang="en-US" sz="2600" dirty="0" smtClean="0"/>
              <a:t> litigation-producing and </a:t>
            </a:r>
          </a:p>
          <a:p>
            <a:r>
              <a:rPr lang="en-US" sz="2600" dirty="0"/>
              <a:t>	</a:t>
            </a:r>
            <a:r>
              <a:rPr lang="en-US" sz="2600" dirty="0" smtClean="0"/>
              <a:t> poorly suited to keeping pace with PROGRESS in the Useful Arts compared to the HOA-TA standard</a:t>
            </a:r>
            <a:r>
              <a:rPr lang="en-US" sz="2600" dirty="0" smtClean="0"/>
              <a:t>.</a:t>
            </a:r>
            <a:endParaRPr lang="en-US" sz="2600" dirty="0" smtClean="0"/>
          </a:p>
        </p:txBody>
      </p:sp>
      <p:grpSp>
        <p:nvGrpSpPr>
          <p:cNvPr id="9" name="Group 8"/>
          <p:cNvGrpSpPr/>
          <p:nvPr/>
        </p:nvGrpSpPr>
        <p:grpSpPr>
          <a:xfrm>
            <a:off x="464820" y="1295400"/>
            <a:ext cx="457200" cy="367497"/>
            <a:chOff x="6172200" y="4454315"/>
            <a:chExt cx="609600" cy="457852"/>
          </a:xfrm>
        </p:grpSpPr>
        <p:sp>
          <p:nvSpPr>
            <p:cNvPr id="10" name="TextBox 9"/>
            <p:cNvSpPr txBox="1"/>
            <p:nvPr/>
          </p:nvSpPr>
          <p:spPr>
            <a:xfrm>
              <a:off x="6172200" y="4521804"/>
              <a:ext cx="609600" cy="383449"/>
            </a:xfrm>
            <a:prstGeom prst="rect">
              <a:avLst/>
            </a:prstGeom>
            <a:noFill/>
            <a:ln w="38100">
              <a:solidFill>
                <a:srgbClr val="C00000"/>
              </a:solidFill>
            </a:ln>
          </p:spPr>
          <p:txBody>
            <a:bodyPr wrap="square" rtlCol="0">
              <a:spAutoFit/>
            </a:bodyPr>
            <a:lstStyle/>
            <a:p>
              <a:pPr algn="ctr"/>
              <a:r>
                <a:rPr lang="en-US" sz="1400" b="1" dirty="0" smtClean="0">
                  <a:latin typeface="+mn-lt"/>
                </a:rPr>
                <a:t>101</a:t>
              </a:r>
            </a:p>
          </p:txBody>
        </p:sp>
        <p:cxnSp>
          <p:nvCxnSpPr>
            <p:cNvPr id="11" name="Straight Connector 10"/>
            <p:cNvCxnSpPr/>
            <p:nvPr/>
          </p:nvCxnSpPr>
          <p:spPr bwMode="auto">
            <a:xfrm>
              <a:off x="6172200" y="4454315"/>
              <a:ext cx="457200" cy="457852"/>
            </a:xfrm>
            <a:prstGeom prst="line">
              <a:avLst/>
            </a:prstGeom>
            <a:noFill/>
            <a:ln w="38100" cap="flat" cmpd="sng" algn="ctr">
              <a:solidFill>
                <a:srgbClr val="C00000"/>
              </a:solidFill>
              <a:prstDash val="solid"/>
              <a:round/>
              <a:headEnd type="none" w="med" len="med"/>
              <a:tailEnd type="none" w="med" len="med"/>
            </a:ln>
            <a:effectLst/>
          </p:spPr>
        </p:cxnSp>
      </p:grpSp>
      <p:grpSp>
        <p:nvGrpSpPr>
          <p:cNvPr id="15" name="Group 14"/>
          <p:cNvGrpSpPr/>
          <p:nvPr/>
        </p:nvGrpSpPr>
        <p:grpSpPr>
          <a:xfrm>
            <a:off x="838200" y="4495800"/>
            <a:ext cx="457200" cy="367497"/>
            <a:chOff x="6172200" y="4454315"/>
            <a:chExt cx="609600" cy="457852"/>
          </a:xfrm>
        </p:grpSpPr>
        <p:sp>
          <p:nvSpPr>
            <p:cNvPr id="16" name="TextBox 15"/>
            <p:cNvSpPr txBox="1"/>
            <p:nvPr/>
          </p:nvSpPr>
          <p:spPr>
            <a:xfrm>
              <a:off x="6172200" y="4521804"/>
              <a:ext cx="609600" cy="383449"/>
            </a:xfrm>
            <a:prstGeom prst="rect">
              <a:avLst/>
            </a:prstGeom>
            <a:noFill/>
            <a:ln w="38100">
              <a:solidFill>
                <a:srgbClr val="C00000"/>
              </a:solidFill>
            </a:ln>
          </p:spPr>
          <p:txBody>
            <a:bodyPr wrap="square" rtlCol="0">
              <a:spAutoFit/>
            </a:bodyPr>
            <a:lstStyle/>
            <a:p>
              <a:pPr algn="ctr"/>
              <a:r>
                <a:rPr lang="en-US" sz="1400" b="1" dirty="0" smtClean="0">
                  <a:latin typeface="+mn-lt"/>
                </a:rPr>
                <a:t>101</a:t>
              </a:r>
            </a:p>
          </p:txBody>
        </p:sp>
        <p:cxnSp>
          <p:nvCxnSpPr>
            <p:cNvPr id="17" name="Straight Connector 16"/>
            <p:cNvCxnSpPr/>
            <p:nvPr/>
          </p:nvCxnSpPr>
          <p:spPr bwMode="auto">
            <a:xfrm>
              <a:off x="6172200" y="4454315"/>
              <a:ext cx="457200" cy="457852"/>
            </a:xfrm>
            <a:prstGeom prst="line">
              <a:avLst/>
            </a:prstGeom>
            <a:noFill/>
            <a:ln w="38100" cap="flat" cmpd="sng" algn="ctr">
              <a:solidFill>
                <a:srgbClr val="C00000"/>
              </a:solidFill>
              <a:prstDash val="solid"/>
              <a:round/>
              <a:headEnd type="none" w="med" len="med"/>
              <a:tailEnd type="none" w="med" len="med"/>
            </a:ln>
            <a:effectLst/>
          </p:spPr>
        </p:cxnSp>
      </p:grpSp>
      <p:grpSp>
        <p:nvGrpSpPr>
          <p:cNvPr id="18" name="Group 17"/>
          <p:cNvGrpSpPr/>
          <p:nvPr/>
        </p:nvGrpSpPr>
        <p:grpSpPr>
          <a:xfrm>
            <a:off x="866270" y="2514400"/>
            <a:ext cx="457200" cy="367497"/>
            <a:chOff x="6172200" y="4454315"/>
            <a:chExt cx="609600" cy="457852"/>
          </a:xfrm>
        </p:grpSpPr>
        <p:sp>
          <p:nvSpPr>
            <p:cNvPr id="19" name="TextBox 18"/>
            <p:cNvSpPr txBox="1"/>
            <p:nvPr/>
          </p:nvSpPr>
          <p:spPr>
            <a:xfrm>
              <a:off x="6172200" y="4521804"/>
              <a:ext cx="609600" cy="383449"/>
            </a:xfrm>
            <a:prstGeom prst="rect">
              <a:avLst/>
            </a:prstGeom>
            <a:noFill/>
            <a:ln w="38100">
              <a:solidFill>
                <a:srgbClr val="C00000"/>
              </a:solidFill>
            </a:ln>
          </p:spPr>
          <p:txBody>
            <a:bodyPr wrap="square" rtlCol="0">
              <a:spAutoFit/>
            </a:bodyPr>
            <a:lstStyle/>
            <a:p>
              <a:pPr algn="ctr"/>
              <a:r>
                <a:rPr lang="en-US" sz="1400" b="1" dirty="0" smtClean="0">
                  <a:latin typeface="+mn-lt"/>
                </a:rPr>
                <a:t>101</a:t>
              </a:r>
            </a:p>
          </p:txBody>
        </p:sp>
        <p:cxnSp>
          <p:nvCxnSpPr>
            <p:cNvPr id="20" name="Straight Connector 19"/>
            <p:cNvCxnSpPr/>
            <p:nvPr/>
          </p:nvCxnSpPr>
          <p:spPr bwMode="auto">
            <a:xfrm>
              <a:off x="6172200" y="4454315"/>
              <a:ext cx="457200" cy="457852"/>
            </a:xfrm>
            <a:prstGeom prst="line">
              <a:avLst/>
            </a:prstGeom>
            <a:noFill/>
            <a:ln w="38100" cap="flat" cmpd="sng" algn="ctr">
              <a:solidFill>
                <a:srgbClr val="C00000"/>
              </a:solidFill>
              <a:prstDash val="solid"/>
              <a:round/>
              <a:headEnd type="none" w="med" len="med"/>
              <a:tailEnd type="none" w="med" len="med"/>
            </a:ln>
            <a:effectLst/>
          </p:spPr>
        </p:cxnSp>
      </p:grpSp>
      <p:grpSp>
        <p:nvGrpSpPr>
          <p:cNvPr id="21" name="Group 20"/>
          <p:cNvGrpSpPr/>
          <p:nvPr/>
        </p:nvGrpSpPr>
        <p:grpSpPr>
          <a:xfrm>
            <a:off x="838200" y="4942759"/>
            <a:ext cx="457200" cy="367497"/>
            <a:chOff x="6172200" y="4454315"/>
            <a:chExt cx="609600" cy="457852"/>
          </a:xfrm>
        </p:grpSpPr>
        <p:sp>
          <p:nvSpPr>
            <p:cNvPr id="22" name="TextBox 21"/>
            <p:cNvSpPr txBox="1"/>
            <p:nvPr/>
          </p:nvSpPr>
          <p:spPr>
            <a:xfrm>
              <a:off x="6172200" y="4521804"/>
              <a:ext cx="609600" cy="383449"/>
            </a:xfrm>
            <a:prstGeom prst="rect">
              <a:avLst/>
            </a:prstGeom>
            <a:noFill/>
            <a:ln w="38100">
              <a:solidFill>
                <a:srgbClr val="C00000"/>
              </a:solidFill>
            </a:ln>
          </p:spPr>
          <p:txBody>
            <a:bodyPr wrap="square" rtlCol="0">
              <a:spAutoFit/>
            </a:bodyPr>
            <a:lstStyle/>
            <a:p>
              <a:pPr algn="ctr"/>
              <a:r>
                <a:rPr lang="en-US" sz="1400" b="1" dirty="0" smtClean="0">
                  <a:latin typeface="+mn-lt"/>
                </a:rPr>
                <a:t>101</a:t>
              </a:r>
            </a:p>
          </p:txBody>
        </p:sp>
        <p:cxnSp>
          <p:nvCxnSpPr>
            <p:cNvPr id="23" name="Straight Connector 22"/>
            <p:cNvCxnSpPr/>
            <p:nvPr/>
          </p:nvCxnSpPr>
          <p:spPr bwMode="auto">
            <a:xfrm>
              <a:off x="6172200" y="4454315"/>
              <a:ext cx="457200" cy="457852"/>
            </a:xfrm>
            <a:prstGeom prst="line">
              <a:avLst/>
            </a:prstGeom>
            <a:noFill/>
            <a:ln w="38100" cap="flat" cmpd="sng" algn="ctr">
              <a:solidFill>
                <a:srgbClr val="C00000"/>
              </a:solidFill>
              <a:prstDash val="solid"/>
              <a:round/>
              <a:headEnd type="none" w="med" len="med"/>
              <a:tailEnd type="none" w="med" len="med"/>
            </a:ln>
            <a:effectLst/>
          </p:spPr>
        </p:cxnSp>
      </p:grpSp>
    </p:spTree>
    <p:extLst>
      <p:ext uri="{BB962C8B-B14F-4D97-AF65-F5344CB8AC3E}">
        <p14:creationId xmlns:p14="http://schemas.microsoft.com/office/powerpoint/2010/main" val="317262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721" y="306050"/>
            <a:ext cx="8382000" cy="1446550"/>
          </a:xfrm>
        </p:spPr>
        <p:txBody>
          <a:bodyPr wrap="square">
            <a:spAutoFit/>
          </a:bodyPr>
          <a:lstStyle/>
          <a:p>
            <a:r>
              <a:rPr lang="en-US" sz="4400" dirty="0">
                <a:ln w="28575">
                  <a:solidFill>
                    <a:srgbClr val="000000"/>
                  </a:solidFill>
                  <a:prstDash val="sysDash"/>
                </a:ln>
                <a:solidFill>
                  <a:srgbClr val="000000"/>
                </a:solidFill>
              </a:rPr>
              <a:t>In a perfect </a:t>
            </a:r>
            <a:r>
              <a:rPr lang="en-US" sz="4400" dirty="0" smtClean="0">
                <a:ln w="28575">
                  <a:solidFill>
                    <a:srgbClr val="000000"/>
                  </a:solidFill>
                  <a:prstDash val="sysDash"/>
                </a:ln>
                <a:solidFill>
                  <a:srgbClr val="000000"/>
                </a:solidFill>
              </a:rPr>
              <a:t>world, </a:t>
            </a:r>
            <a:br>
              <a:rPr lang="en-US" sz="4400" dirty="0" smtClean="0">
                <a:ln w="28575">
                  <a:solidFill>
                    <a:srgbClr val="000000"/>
                  </a:solidFill>
                  <a:prstDash val="sysDash"/>
                </a:ln>
                <a:solidFill>
                  <a:srgbClr val="000000"/>
                </a:solidFill>
              </a:rPr>
            </a:br>
            <a:r>
              <a:rPr lang="en-US" sz="4400" dirty="0" smtClean="0">
                <a:ln w="28575">
                  <a:solidFill>
                    <a:srgbClr val="000000"/>
                  </a:solidFill>
                  <a:prstDash val="sysDash"/>
                </a:ln>
                <a:solidFill>
                  <a:srgbClr val="000000"/>
                </a:solidFill>
              </a:rPr>
              <a:t>the Federal Circuit would</a:t>
            </a:r>
            <a:endParaRPr lang="en-US" sz="4400"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38</a:t>
            </a:fld>
            <a:endParaRPr lang="en-US"/>
          </a:p>
        </p:txBody>
      </p:sp>
      <p:sp>
        <p:nvSpPr>
          <p:cNvPr id="6" name="Content Placeholder 5"/>
          <p:cNvSpPr>
            <a:spLocks noGrp="1"/>
          </p:cNvSpPr>
          <p:nvPr>
            <p:ph idx="1"/>
          </p:nvPr>
        </p:nvSpPr>
        <p:spPr>
          <a:xfrm>
            <a:off x="373340" y="1905000"/>
            <a:ext cx="8368745" cy="4031873"/>
          </a:xfrm>
          <a:noFill/>
        </p:spPr>
        <p:txBody>
          <a:bodyPr/>
          <a:lstStyle/>
          <a:p>
            <a:pPr>
              <a:tabLst>
                <a:tab pos="457200" algn="l"/>
              </a:tabLst>
            </a:pPr>
            <a:r>
              <a:rPr lang="en-US" sz="3200" dirty="0"/>
              <a:t>	A</a:t>
            </a:r>
            <a:r>
              <a:rPr lang="en-US" sz="3200" dirty="0" smtClean="0"/>
              <a:t>. never rule on 101 </a:t>
            </a:r>
            <a:r>
              <a:rPr lang="en-US" sz="3200" dirty="0" err="1" smtClean="0"/>
              <a:t>sua</a:t>
            </a:r>
            <a:r>
              <a:rPr lang="en-US" sz="3200" dirty="0" smtClean="0"/>
              <a:t> </a:t>
            </a:r>
            <a:r>
              <a:rPr lang="en-US" sz="3200" dirty="0" err="1" smtClean="0"/>
              <a:t>sponte</a:t>
            </a:r>
            <a:endParaRPr lang="en-US" sz="3200" dirty="0" smtClean="0"/>
          </a:p>
          <a:p>
            <a:pPr>
              <a:tabLst>
                <a:tab pos="457200" algn="l"/>
              </a:tabLst>
            </a:pPr>
            <a:endParaRPr lang="en-US" sz="3200" dirty="0" smtClean="0"/>
          </a:p>
          <a:p>
            <a:pPr>
              <a:tabLst>
                <a:tab pos="457200" algn="l"/>
              </a:tabLst>
            </a:pPr>
            <a:r>
              <a:rPr lang="en-US" sz="3200" dirty="0"/>
              <a:t>	</a:t>
            </a:r>
            <a:r>
              <a:rPr lang="en-US" sz="3200" dirty="0" smtClean="0"/>
              <a:t>B. ALWAYS deal thoroughly with 102-103-112 </a:t>
            </a:r>
            <a:r>
              <a:rPr lang="en-US" sz="3200" dirty="0"/>
              <a:t>in any </a:t>
            </a:r>
            <a:r>
              <a:rPr lang="en-US" sz="3200" dirty="0" smtClean="0"/>
              <a:t>case where 101 has been appealed, and (to make sure they are being intellectually honest and rigorous), put the discussion of </a:t>
            </a:r>
            <a:r>
              <a:rPr lang="en-US" sz="3200" dirty="0"/>
              <a:t>101 last </a:t>
            </a:r>
            <a:r>
              <a:rPr lang="en-US" sz="3200" dirty="0" smtClean="0"/>
              <a:t>in all opinions, cross-referencing the prior art and enablement issues dealt with under 102-103-112</a:t>
            </a:r>
            <a:r>
              <a:rPr lang="en-US" sz="3200" dirty="0"/>
              <a:t>.</a:t>
            </a:r>
          </a:p>
        </p:txBody>
      </p:sp>
    </p:spTree>
    <p:extLst>
      <p:ext uri="{BB962C8B-B14F-4D97-AF65-F5344CB8AC3E}">
        <p14:creationId xmlns:p14="http://schemas.microsoft.com/office/powerpoint/2010/main" val="12455414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527" y="228600"/>
            <a:ext cx="8382000" cy="584775"/>
          </a:xfrm>
        </p:spPr>
        <p:txBody>
          <a:bodyPr wrap="square">
            <a:spAutoFit/>
          </a:bodyPr>
          <a:lstStyle/>
          <a:p>
            <a:r>
              <a:rPr lang="en-US" sz="3200" dirty="0">
                <a:ln w="28575">
                  <a:solidFill>
                    <a:srgbClr val="000000"/>
                  </a:solidFill>
                  <a:prstDash val="sysDash"/>
                </a:ln>
                <a:solidFill>
                  <a:srgbClr val="000000"/>
                </a:solidFill>
              </a:rPr>
              <a:t>In a perfect </a:t>
            </a:r>
            <a:r>
              <a:rPr lang="en-US" sz="3200" dirty="0" smtClean="0">
                <a:ln w="28575">
                  <a:solidFill>
                    <a:srgbClr val="000000"/>
                  </a:solidFill>
                  <a:prstDash val="sysDash"/>
                </a:ln>
                <a:solidFill>
                  <a:srgbClr val="000000"/>
                </a:solidFill>
              </a:rPr>
              <a:t>world, the Supreme Court would</a:t>
            </a:r>
            <a:endParaRPr lang="en-US" sz="3200"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39</a:t>
            </a:fld>
            <a:endParaRPr lang="en-US"/>
          </a:p>
        </p:txBody>
      </p:sp>
      <p:sp>
        <p:nvSpPr>
          <p:cNvPr id="5" name="Content Placeholder 4"/>
          <p:cNvSpPr>
            <a:spLocks noGrp="1"/>
          </p:cNvSpPr>
          <p:nvPr>
            <p:ph idx="1"/>
          </p:nvPr>
        </p:nvSpPr>
        <p:spPr>
          <a:xfrm>
            <a:off x="387927" y="1089183"/>
            <a:ext cx="8229600" cy="5016758"/>
          </a:xfrm>
        </p:spPr>
        <p:txBody>
          <a:bodyPr/>
          <a:lstStyle/>
          <a:p>
            <a:pPr lvl="0"/>
            <a:r>
              <a:rPr lang="en-US" sz="4000" dirty="0">
                <a:solidFill>
                  <a:srgbClr val="000000"/>
                </a:solidFill>
              </a:rPr>
              <a:t>a</a:t>
            </a:r>
            <a:r>
              <a:rPr lang="en-US" sz="4000" dirty="0" smtClean="0">
                <a:solidFill>
                  <a:srgbClr val="000000"/>
                </a:solidFill>
              </a:rPr>
              <a:t>dmit that </a:t>
            </a:r>
            <a:r>
              <a:rPr lang="en-US" sz="4000" dirty="0" err="1">
                <a:solidFill>
                  <a:srgbClr val="000000"/>
                </a:solidFill>
              </a:rPr>
              <a:t>Flook</a:t>
            </a:r>
            <a:r>
              <a:rPr lang="en-US" sz="4000" dirty="0">
                <a:solidFill>
                  <a:srgbClr val="000000"/>
                </a:solidFill>
              </a:rPr>
              <a:t> and </a:t>
            </a:r>
            <a:r>
              <a:rPr lang="en-US" sz="4000" i="1" dirty="0" err="1">
                <a:solidFill>
                  <a:srgbClr val="000000"/>
                </a:solidFill>
              </a:rPr>
              <a:t>Diehr</a:t>
            </a:r>
            <a:r>
              <a:rPr lang="en-US" sz="4000" dirty="0">
                <a:solidFill>
                  <a:srgbClr val="000000"/>
                </a:solidFill>
              </a:rPr>
              <a:t> can't be harmonized, and </a:t>
            </a:r>
          </a:p>
          <a:p>
            <a:r>
              <a:rPr lang="en-US" sz="6000" dirty="0" smtClean="0"/>
              <a:t>endeavor to improve their understanding of the patent system before they hear the next patent case:</a:t>
            </a:r>
          </a:p>
        </p:txBody>
      </p:sp>
    </p:spTree>
    <p:extLst>
      <p:ext uri="{BB962C8B-B14F-4D97-AF65-F5344CB8AC3E}">
        <p14:creationId xmlns:p14="http://schemas.microsoft.com/office/powerpoint/2010/main" val="2944674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26269" y="381000"/>
            <a:ext cx="8060531" cy="2183104"/>
          </a:xfrm>
          <a:noFill/>
          <a:ln w="28575">
            <a:solidFill>
              <a:schemeClr val="tx1"/>
            </a:solidFill>
            <a:prstDash val="sysDot"/>
          </a:ln>
        </p:spPr>
        <p:txBody>
          <a:bodyPr wrap="square">
            <a:noAutofit/>
          </a:bodyPr>
          <a:lstStyle/>
          <a:p>
            <a:pPr>
              <a:lnSpc>
                <a:spcPts val="2000"/>
              </a:lnSpc>
            </a:pPr>
            <a:r>
              <a:rPr lang="en-US" b="1" dirty="0" smtClean="0">
                <a:latin typeface="Courier New" panose="02070309020205020404" pitchFamily="49" charset="0"/>
                <a:cs typeface="Courier New" panose="02070309020205020404" pitchFamily="49" charset="0"/>
              </a:rPr>
              <a:t>An Interactive</a:t>
            </a: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sz="3600" b="1" dirty="0" smtClean="0">
                <a:latin typeface="Courier New" panose="02070309020205020404" pitchFamily="49" charset="0"/>
                <a:cs typeface="Courier New" panose="02070309020205020404" pitchFamily="49" charset="0"/>
              </a:rPr>
              <a:t/>
            </a:r>
            <a:br>
              <a:rPr lang="en-US" sz="3600" b="1" dirty="0" smtClean="0">
                <a:latin typeface="Courier New" panose="02070309020205020404" pitchFamily="49" charset="0"/>
                <a:cs typeface="Courier New" panose="02070309020205020404" pitchFamily="49" charset="0"/>
              </a:rPr>
            </a:br>
            <a:r>
              <a:rPr lang="en-US" b="1" dirty="0" smtClean="0">
                <a:latin typeface="Courier New" panose="02070309020205020404" pitchFamily="49" charset="0"/>
                <a:cs typeface="Courier New" panose="02070309020205020404" pitchFamily="49" charset="0"/>
              </a:rPr>
              <a:t>Approach to 101* </a:t>
            </a:r>
            <a:endParaRPr lang="en-US" sz="1800" b="1" dirty="0">
              <a:latin typeface="Courier New" panose="02070309020205020404" pitchFamily="49" charset="0"/>
              <a:ea typeface="SimSun" pitchFamily="2" charset="-122"/>
              <a:cs typeface="Courier New" panose="02070309020205020404" pitchFamily="49" charset="0"/>
            </a:endParaRPr>
          </a:p>
        </p:txBody>
      </p:sp>
      <p:sp>
        <p:nvSpPr>
          <p:cNvPr id="2" name="Date Placeholder 1"/>
          <p:cNvSpPr>
            <a:spLocks noGrp="1"/>
          </p:cNvSpPr>
          <p:nvPr>
            <p:ph type="dt" sz="half" idx="10"/>
          </p:nvPr>
        </p:nvSpPr>
        <p:spPr/>
        <p:txBody>
          <a:bodyPr/>
          <a:lstStyle/>
          <a:p>
            <a:r>
              <a:rPr lang="en-US" smtClean="0"/>
              <a:t>RJM 3/12/2015</a:t>
            </a:r>
            <a:endParaRPr lang="en-US" dirty="0"/>
          </a:p>
        </p:txBody>
      </p:sp>
      <p:sp>
        <p:nvSpPr>
          <p:cNvPr id="3" name="Footer Placeholder 2"/>
          <p:cNvSpPr>
            <a:spLocks noGrp="1"/>
          </p:cNvSpPr>
          <p:nvPr>
            <p:ph type="ftr" sz="quarter" idx="12"/>
          </p:nvPr>
        </p:nvSpPr>
        <p:spPr/>
        <p:txBody>
          <a:bodyPr/>
          <a:lstStyle/>
          <a:p>
            <a:r>
              <a:rPr lang="en-US" smtClean="0"/>
              <a:t>Impact of the Sup. Ct. on Pat. Enf. - SF - March 2015</a:t>
            </a:r>
            <a:endParaRPr lang="en-US"/>
          </a:p>
        </p:txBody>
      </p:sp>
      <p:sp>
        <p:nvSpPr>
          <p:cNvPr id="4" name="Slide Number Placeholder 3"/>
          <p:cNvSpPr>
            <a:spLocks noGrp="1"/>
          </p:cNvSpPr>
          <p:nvPr>
            <p:ph type="sldNum" sz="quarter" idx="11"/>
          </p:nvPr>
        </p:nvSpPr>
        <p:spPr/>
        <p:txBody>
          <a:bodyPr/>
          <a:lstStyle/>
          <a:p>
            <a:fld id="{0C33199A-FE14-4737-A3CA-C286AD0A0259}" type="slidenum">
              <a:rPr lang="en-US" smtClean="0"/>
              <a:pPr/>
              <a:t>4</a:t>
            </a:fld>
            <a:endParaRPr lang="en-US"/>
          </a:p>
        </p:txBody>
      </p:sp>
      <p:sp>
        <p:nvSpPr>
          <p:cNvPr id="5" name="TextBox 4"/>
          <p:cNvSpPr txBox="1"/>
          <p:nvPr/>
        </p:nvSpPr>
        <p:spPr>
          <a:xfrm>
            <a:off x="932160" y="2920858"/>
            <a:ext cx="6400800" cy="1717393"/>
          </a:xfrm>
          <a:prstGeom prst="rect">
            <a:avLst/>
          </a:prstGeom>
          <a:solidFill>
            <a:schemeClr val="accent3"/>
          </a:solidFill>
        </p:spPr>
        <p:txBody>
          <a:bodyPr wrap="square" rtlCol="0">
            <a:spAutoFit/>
          </a:bodyPr>
          <a:lstStyle/>
          <a:p>
            <a:pPr>
              <a:lnSpc>
                <a:spcPct val="110000"/>
              </a:lnSpc>
              <a:tabLst>
                <a:tab pos="168275" algn="l"/>
              </a:tabLst>
            </a:pPr>
            <a:r>
              <a:rPr lang="en-US" sz="2400" b="1" dirty="0" smtClean="0">
                <a:solidFill>
                  <a:srgbClr val="FF0000"/>
                </a:solidFill>
                <a:latin typeface="+mn-lt"/>
              </a:rPr>
              <a:t>* Sometimes called:</a:t>
            </a:r>
          </a:p>
          <a:p>
            <a:pPr>
              <a:lnSpc>
                <a:spcPct val="110000"/>
              </a:lnSpc>
              <a:tabLst>
                <a:tab pos="168275" algn="l"/>
              </a:tabLst>
            </a:pPr>
            <a:r>
              <a:rPr lang="en-US" sz="2400" b="1" dirty="0" smtClean="0">
                <a:solidFill>
                  <a:srgbClr val="FF0000"/>
                </a:solidFill>
                <a:latin typeface="+mn-lt"/>
              </a:rPr>
              <a:t>	A. Patentable Subject Matter</a:t>
            </a:r>
          </a:p>
          <a:p>
            <a:pPr>
              <a:lnSpc>
                <a:spcPct val="110000"/>
              </a:lnSpc>
              <a:tabLst>
                <a:tab pos="168275" algn="l"/>
              </a:tabLst>
            </a:pPr>
            <a:r>
              <a:rPr lang="en-US" sz="2400" b="1" dirty="0" smtClean="0">
                <a:solidFill>
                  <a:srgbClr val="FF0000"/>
                </a:solidFill>
                <a:latin typeface="+mn-lt"/>
              </a:rPr>
              <a:t>	B. Patent Ineligibility</a:t>
            </a:r>
          </a:p>
          <a:p>
            <a:pPr>
              <a:lnSpc>
                <a:spcPct val="110000"/>
              </a:lnSpc>
              <a:tabLst>
                <a:tab pos="168275" algn="l"/>
              </a:tabLst>
            </a:pPr>
            <a:r>
              <a:rPr lang="en-US" sz="2400" b="1" dirty="0">
                <a:solidFill>
                  <a:srgbClr val="FF0000"/>
                </a:solidFill>
                <a:latin typeface="+mn-lt"/>
              </a:rPr>
              <a:t>	</a:t>
            </a:r>
            <a:r>
              <a:rPr lang="en-US" sz="2400" b="1" dirty="0" smtClean="0">
                <a:solidFill>
                  <a:srgbClr val="FF0000"/>
                </a:solidFill>
                <a:latin typeface="+mn-lt"/>
              </a:rPr>
              <a:t>C. The Last Refuge of Scoundrels</a:t>
            </a:r>
          </a:p>
        </p:txBody>
      </p:sp>
      <p:grpSp>
        <p:nvGrpSpPr>
          <p:cNvPr id="17" name="Group 16"/>
          <p:cNvGrpSpPr/>
          <p:nvPr/>
        </p:nvGrpSpPr>
        <p:grpSpPr>
          <a:xfrm>
            <a:off x="2057400" y="3505200"/>
            <a:ext cx="6037560" cy="1383960"/>
            <a:chOff x="1295400" y="4542730"/>
            <a:chExt cx="6037560" cy="1383960"/>
          </a:xfrm>
        </p:grpSpPr>
        <p:sp>
          <p:nvSpPr>
            <p:cNvPr id="10" name="TextBox 9"/>
            <p:cNvSpPr txBox="1"/>
            <p:nvPr/>
          </p:nvSpPr>
          <p:spPr>
            <a:xfrm>
              <a:off x="1295400" y="4911027"/>
              <a:ext cx="914400" cy="1015663"/>
            </a:xfrm>
            <a:prstGeom prst="rect">
              <a:avLst/>
            </a:prstGeom>
            <a:noFill/>
          </p:spPr>
          <p:txBody>
            <a:bodyPr wrap="square" rtlCol="0">
              <a:spAutoFit/>
            </a:bodyPr>
            <a:lstStyle/>
            <a:p>
              <a:r>
                <a:rPr lang="en-US" sz="6000" dirty="0" smtClean="0">
                  <a:latin typeface="Arial" panose="020B0604020202020204" pitchFamily="34" charset="0"/>
                  <a:cs typeface="Arial" panose="020B0604020202020204" pitchFamily="34" charset="0"/>
                </a:rPr>
                <a:t>X</a:t>
              </a:r>
              <a:endParaRPr lang="en-US" sz="2000" dirty="0" smtClean="0">
                <a:latin typeface="Arial" panose="020B0604020202020204" pitchFamily="34" charset="0"/>
                <a:cs typeface="Arial" panose="020B0604020202020204" pitchFamily="34" charset="0"/>
              </a:endParaRPr>
            </a:p>
          </p:txBody>
        </p:sp>
        <p:sp>
          <p:nvSpPr>
            <p:cNvPr id="12" name="TextBox 11"/>
            <p:cNvSpPr txBox="1"/>
            <p:nvPr/>
          </p:nvSpPr>
          <p:spPr>
            <a:xfrm>
              <a:off x="4905284" y="4542730"/>
              <a:ext cx="2427676" cy="584775"/>
            </a:xfrm>
            <a:prstGeom prst="rect">
              <a:avLst/>
            </a:prstGeom>
            <a:noFill/>
          </p:spPr>
          <p:txBody>
            <a:bodyPr wrap="square" rtlCol="0">
              <a:spAutoFit/>
            </a:bodyPr>
            <a:lstStyle/>
            <a:p>
              <a:pPr algn="ctr"/>
              <a:r>
                <a:rPr lang="en-US" sz="3200" b="1" dirty="0" smtClean="0">
                  <a:latin typeface="Courier New" panose="02070309020205020404" pitchFamily="49" charset="0"/>
                  <a:cs typeface="Courier New" panose="02070309020205020404" pitchFamily="49" charset="0"/>
                </a:rPr>
                <a:t>THRESHOLD</a:t>
              </a:r>
              <a:endParaRPr lang="en-US" sz="2800" b="1" dirty="0" smtClean="0">
                <a:latin typeface="Courier New" panose="02070309020205020404" pitchFamily="49" charset="0"/>
                <a:cs typeface="Courier New" panose="02070309020205020404" pitchFamily="49" charset="0"/>
              </a:endParaRPr>
            </a:p>
          </p:txBody>
        </p:sp>
        <p:cxnSp>
          <p:nvCxnSpPr>
            <p:cNvPr id="14" name="Straight Arrow Connector 13"/>
            <p:cNvCxnSpPr/>
            <p:nvPr/>
          </p:nvCxnSpPr>
          <p:spPr bwMode="auto">
            <a:xfrm flipV="1">
              <a:off x="1870738" y="4841073"/>
              <a:ext cx="3034546" cy="497573"/>
            </a:xfrm>
            <a:prstGeom prst="straightConnector1">
              <a:avLst/>
            </a:prstGeom>
            <a:noFill/>
            <a:ln w="38100" cap="flat" cmpd="sng" algn="ctr">
              <a:solidFill>
                <a:schemeClr val="tx2"/>
              </a:solidFill>
              <a:prstDash val="solid"/>
              <a:round/>
              <a:headEnd type="triangle"/>
              <a:tailEnd type="triangle"/>
            </a:ln>
            <a:effectLst/>
          </p:spPr>
        </p:cxnSp>
      </p:grpSp>
    </p:spTree>
    <p:extLst>
      <p:ext uri="{BB962C8B-B14F-4D97-AF65-F5344CB8AC3E}">
        <p14:creationId xmlns:p14="http://schemas.microsoft.com/office/powerpoint/2010/main" val="118206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4271"/>
            <a:ext cx="8382000" cy="707886"/>
          </a:xfrm>
        </p:spPr>
        <p:txBody>
          <a:bodyPr wrap="square">
            <a:spAutoFit/>
          </a:bodyPr>
          <a:lstStyle/>
          <a:p>
            <a:r>
              <a:rPr lang="en-US" dirty="0">
                <a:ln w="28575">
                  <a:solidFill>
                    <a:srgbClr val="000000"/>
                  </a:solidFill>
                  <a:prstDash val="sysDash"/>
                </a:ln>
                <a:solidFill>
                  <a:srgbClr val="000000"/>
                </a:solidFill>
              </a:rPr>
              <a:t>In a perfect </a:t>
            </a:r>
            <a:r>
              <a:rPr lang="en-US" dirty="0" smtClean="0">
                <a:ln w="28575">
                  <a:solidFill>
                    <a:srgbClr val="000000"/>
                  </a:solidFill>
                  <a:prstDash val="sysDash"/>
                </a:ln>
                <a:solidFill>
                  <a:srgbClr val="000000"/>
                </a:solidFill>
              </a:rPr>
              <a:t>world, the Supreme Court</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40</a:t>
            </a:fld>
            <a:endParaRPr lang="en-US"/>
          </a:p>
        </p:txBody>
      </p:sp>
      <p:sp>
        <p:nvSpPr>
          <p:cNvPr id="6" name="Content Placeholder 5"/>
          <p:cNvSpPr>
            <a:spLocks noGrp="1"/>
          </p:cNvSpPr>
          <p:nvPr>
            <p:ph idx="1"/>
          </p:nvPr>
        </p:nvSpPr>
        <p:spPr>
          <a:xfrm>
            <a:off x="228600" y="1118771"/>
            <a:ext cx="8368745" cy="5262979"/>
          </a:xfrm>
          <a:noFill/>
        </p:spPr>
        <p:txBody>
          <a:bodyPr/>
          <a:lstStyle/>
          <a:p>
            <a:r>
              <a:rPr lang="en-US" sz="2400" dirty="0"/>
              <a:t>w</a:t>
            </a:r>
            <a:r>
              <a:rPr lang="en-US" sz="2400" dirty="0" smtClean="0"/>
              <a:t>ould beg the PTO and the Bar to hold a seminar for them on how an invention </a:t>
            </a:r>
            <a:r>
              <a:rPr lang="en-US" sz="2400" b="1" dirty="0" smtClean="0"/>
              <a:t>becomes</a:t>
            </a:r>
            <a:r>
              <a:rPr lang="en-US" sz="2400" dirty="0" smtClean="0"/>
              <a:t> a disclosure </a:t>
            </a:r>
            <a:r>
              <a:rPr lang="en-US" sz="2400" b="1" dirty="0" smtClean="0"/>
              <a:t>becomes</a:t>
            </a:r>
            <a:r>
              <a:rPr lang="en-US" sz="2400" dirty="0" smtClean="0"/>
              <a:t> a patent application </a:t>
            </a:r>
            <a:r>
              <a:rPr lang="en-US" sz="2400" b="1" dirty="0" smtClean="0"/>
              <a:t>becomes</a:t>
            </a:r>
            <a:r>
              <a:rPr lang="en-US" sz="2400" dirty="0" smtClean="0"/>
              <a:t> an examined application </a:t>
            </a:r>
            <a:r>
              <a:rPr lang="en-US" sz="2400" b="1" dirty="0" smtClean="0"/>
              <a:t>becomes</a:t>
            </a:r>
            <a:r>
              <a:rPr lang="en-US" sz="2400" dirty="0" smtClean="0"/>
              <a:t> </a:t>
            </a:r>
            <a:r>
              <a:rPr lang="en-US" sz="2400" dirty="0"/>
              <a:t>a </a:t>
            </a:r>
            <a:r>
              <a:rPr lang="en-US" sz="2400" dirty="0" smtClean="0"/>
              <a:t>published application becomes a public benefit </a:t>
            </a:r>
            <a:r>
              <a:rPr lang="en-US" sz="2400" dirty="0"/>
              <a:t>because </a:t>
            </a:r>
            <a:r>
              <a:rPr lang="en-US" sz="2400" dirty="0" smtClean="0"/>
              <a:t>the specification “teaches” and </a:t>
            </a:r>
            <a:r>
              <a:rPr lang="en-US" sz="2400" b="1" dirty="0" smtClean="0"/>
              <a:t>becomes</a:t>
            </a:r>
            <a:r>
              <a:rPr lang="en-US" sz="2400" dirty="0" smtClean="0"/>
              <a:t> </a:t>
            </a:r>
            <a:r>
              <a:rPr lang="en-US" sz="2400" dirty="0"/>
              <a:t>a public </a:t>
            </a:r>
            <a:r>
              <a:rPr lang="en-US" sz="2400" dirty="0" smtClean="0"/>
              <a:t>benefit, once published, because </a:t>
            </a:r>
            <a:r>
              <a:rPr lang="en-US" sz="2400" dirty="0"/>
              <a:t>it </a:t>
            </a:r>
            <a:r>
              <a:rPr lang="en-US" sz="2400" dirty="0" smtClean="0"/>
              <a:t>is thereafter </a:t>
            </a:r>
            <a:r>
              <a:rPr lang="en-US" sz="2400" dirty="0"/>
              <a:t>prior art against other </a:t>
            </a:r>
            <a:r>
              <a:rPr lang="en-US" sz="2400" dirty="0" smtClean="0"/>
              <a:t>patent applications,</a:t>
            </a:r>
          </a:p>
          <a:p>
            <a:r>
              <a:rPr lang="en-US" sz="2400" dirty="0" smtClean="0"/>
              <a:t>and meanwhile how the invention </a:t>
            </a:r>
            <a:r>
              <a:rPr lang="en-US" sz="2400" b="1" dirty="0" smtClean="0"/>
              <a:t>becomes</a:t>
            </a:r>
            <a:r>
              <a:rPr lang="en-US" sz="2400" dirty="0" smtClean="0"/>
              <a:t> commercialized and </a:t>
            </a:r>
            <a:r>
              <a:rPr lang="en-US" sz="2400" b="1" dirty="0" smtClean="0"/>
              <a:t>becomes</a:t>
            </a:r>
            <a:r>
              <a:rPr lang="en-US" sz="2400" dirty="0" smtClean="0"/>
              <a:t> a money-maker (sold, licensed, etc.) and how if a patent issues, the patent might </a:t>
            </a:r>
            <a:r>
              <a:rPr lang="en-US" sz="2400" b="1" dirty="0" smtClean="0"/>
              <a:t>become</a:t>
            </a:r>
            <a:r>
              <a:rPr lang="en-US" sz="2400" dirty="0"/>
              <a:t> </a:t>
            </a:r>
            <a:r>
              <a:rPr lang="en-US" sz="2400" dirty="0" smtClean="0"/>
              <a:t>a sword against the competition and might </a:t>
            </a:r>
            <a:r>
              <a:rPr lang="en-US" sz="2400" b="1" dirty="0" smtClean="0"/>
              <a:t>become</a:t>
            </a:r>
            <a:r>
              <a:rPr lang="en-US" sz="2400" dirty="0" smtClean="0"/>
              <a:t> a shield against the competition and might </a:t>
            </a:r>
            <a:r>
              <a:rPr lang="en-US" sz="2400" b="1" dirty="0" smtClean="0"/>
              <a:t>become</a:t>
            </a:r>
            <a:r>
              <a:rPr lang="en-US" sz="2400" dirty="0" smtClean="0"/>
              <a:t> TP (like 95%? more? of issued patents) but remember:</a:t>
            </a:r>
          </a:p>
          <a:p>
            <a:r>
              <a:rPr lang="en-US" sz="2400" b="1" dirty="0">
                <a:latin typeface="Bradley Hand ITC" panose="03070402050302030203" pitchFamily="66" charset="0"/>
              </a:rPr>
              <a:t> </a:t>
            </a:r>
            <a:r>
              <a:rPr lang="en-US" sz="2400" b="1" dirty="0" smtClean="0">
                <a:latin typeface="Bradley Hand ITC" panose="03070402050302030203" pitchFamily="66" charset="0"/>
              </a:rPr>
              <a:t> THERE ARE NO BAD PATENTS  ONLY GOOD PRIOR ART</a:t>
            </a:r>
          </a:p>
          <a:p>
            <a:r>
              <a:rPr lang="en-US" sz="2400" dirty="0" smtClean="0"/>
              <a:t>And until the </a:t>
            </a:r>
            <a:r>
              <a:rPr lang="en-US" sz="2400" b="1" dirty="0" smtClean="0">
                <a:solidFill>
                  <a:srgbClr val="CC0000"/>
                </a:solidFill>
              </a:rPr>
              <a:t>Supreme Court Justices </a:t>
            </a:r>
            <a:r>
              <a:rPr lang="en-US" sz="2400" dirty="0" smtClean="0"/>
              <a:t>pass the seminar’s final exam, they should deny cert. on all patent cases.</a:t>
            </a:r>
          </a:p>
        </p:txBody>
      </p:sp>
    </p:spTree>
    <p:extLst>
      <p:ext uri="{BB962C8B-B14F-4D97-AF65-F5344CB8AC3E}">
        <p14:creationId xmlns:p14="http://schemas.microsoft.com/office/powerpoint/2010/main" val="29831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4271"/>
            <a:ext cx="8382000" cy="707886"/>
          </a:xfrm>
        </p:spPr>
        <p:txBody>
          <a:bodyPr wrap="square">
            <a:spAutoFit/>
          </a:bodyPr>
          <a:lstStyle/>
          <a:p>
            <a:r>
              <a:rPr lang="en-US" dirty="0">
                <a:ln w="28575">
                  <a:solidFill>
                    <a:srgbClr val="000000"/>
                  </a:solidFill>
                  <a:prstDash val="sysDash"/>
                </a:ln>
                <a:solidFill>
                  <a:srgbClr val="000000"/>
                </a:solidFill>
              </a:rPr>
              <a:t>In a perfect </a:t>
            </a:r>
            <a:r>
              <a:rPr lang="en-US" dirty="0" smtClean="0">
                <a:ln w="28575">
                  <a:solidFill>
                    <a:srgbClr val="000000"/>
                  </a:solidFill>
                  <a:prstDash val="sysDash"/>
                </a:ln>
                <a:solidFill>
                  <a:srgbClr val="000000"/>
                </a:solidFill>
              </a:rPr>
              <a:t>world, the Supreme Court</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41</a:t>
            </a:fld>
            <a:endParaRPr lang="en-US"/>
          </a:p>
        </p:txBody>
      </p:sp>
      <p:sp>
        <p:nvSpPr>
          <p:cNvPr id="6" name="Content Placeholder 5"/>
          <p:cNvSpPr>
            <a:spLocks noGrp="1"/>
          </p:cNvSpPr>
          <p:nvPr>
            <p:ph idx="1"/>
          </p:nvPr>
        </p:nvSpPr>
        <p:spPr>
          <a:xfrm>
            <a:off x="403586" y="1479796"/>
            <a:ext cx="8368745" cy="4524315"/>
          </a:xfrm>
          <a:noFill/>
        </p:spPr>
        <p:txBody>
          <a:bodyPr/>
          <a:lstStyle/>
          <a:p>
            <a:r>
              <a:rPr lang="en-US" sz="2400" dirty="0"/>
              <a:t>W</a:t>
            </a:r>
            <a:r>
              <a:rPr lang="en-US" sz="2400" dirty="0" smtClean="0"/>
              <a:t>ould stop denigrating claims drafting efforts for patent claims unless the Justices are also willing to denigrate contract drafting, settlement drafting by the defense bar, etc.</a:t>
            </a:r>
          </a:p>
          <a:p>
            <a:endParaRPr lang="en-US" sz="2400" dirty="0"/>
          </a:p>
          <a:p>
            <a:r>
              <a:rPr lang="en-US" sz="2400" dirty="0" smtClean="0"/>
              <a:t>Drafting claims so that they don't read on the prior art isn't </a:t>
            </a:r>
            <a:r>
              <a:rPr lang="en-US" sz="2400" dirty="0" smtClean="0"/>
              <a:t>sneaky</a:t>
            </a:r>
            <a:r>
              <a:rPr lang="en-US" sz="2400" dirty="0"/>
              <a:t> </a:t>
            </a:r>
            <a:r>
              <a:rPr lang="en-US" sz="2400" dirty="0" smtClean="0"/>
              <a:t>or evil.  It's</a:t>
            </a:r>
            <a:endParaRPr lang="en-US" sz="2400" dirty="0" smtClean="0"/>
          </a:p>
          <a:p>
            <a:r>
              <a:rPr lang="en-US" sz="2400" dirty="0"/>
              <a:t>	</a:t>
            </a:r>
            <a:r>
              <a:rPr lang="en-US" sz="2400" dirty="0" smtClean="0"/>
              <a:t>a.  What patent lawyers are supposed to do:  draft allowable claims!</a:t>
            </a:r>
          </a:p>
          <a:p>
            <a:r>
              <a:rPr lang="en-US" sz="2400" dirty="0"/>
              <a:t>	</a:t>
            </a:r>
            <a:r>
              <a:rPr lang="en-US" sz="2400" dirty="0" smtClean="0"/>
              <a:t>b.  A public good: narrower claims tend to impede innovation less!</a:t>
            </a:r>
          </a:p>
          <a:p>
            <a:r>
              <a:rPr lang="en-US" sz="2400" dirty="0"/>
              <a:t>	</a:t>
            </a:r>
            <a:r>
              <a:rPr lang="en-US" sz="2400" dirty="0" smtClean="0"/>
              <a:t>c.  Quite a difficult thing to do well:  .  I worked on venture debenture indentures at one point and they were much easier.</a:t>
            </a:r>
          </a:p>
        </p:txBody>
      </p:sp>
    </p:spTree>
    <p:extLst>
      <p:ext uri="{BB962C8B-B14F-4D97-AF65-F5344CB8AC3E}">
        <p14:creationId xmlns:p14="http://schemas.microsoft.com/office/powerpoint/2010/main" val="2462936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866900" y="2552700"/>
            <a:ext cx="5562600" cy="762000"/>
          </a:xfrm>
        </p:spPr>
        <p:txBody>
          <a:bodyPr/>
          <a:lstStyle/>
          <a:p>
            <a:r>
              <a:rPr lang="en-US" dirty="0" smtClean="0"/>
              <a:t>Sup Ct - 101</a:t>
            </a:r>
            <a:endParaRPr lang="en-US" dirty="0"/>
          </a:p>
        </p:txBody>
      </p:sp>
      <p:sp>
        <p:nvSpPr>
          <p:cNvPr id="4" name="Date Placeholder 3"/>
          <p:cNvSpPr>
            <a:spLocks noGrp="1"/>
          </p:cNvSpPr>
          <p:nvPr>
            <p:ph type="dt" sz="half" idx="10"/>
          </p:nvPr>
        </p:nvSpPr>
        <p:spPr/>
        <p:txBody>
          <a:bodyPr/>
          <a:lstStyle/>
          <a:p>
            <a:r>
              <a:rPr lang="en-US" smtClean="0">
                <a:solidFill>
                  <a:srgbClr val="000000"/>
                </a:solidFill>
              </a:rPr>
              <a:t>RJM 3/12/2015</a:t>
            </a:r>
            <a:endParaRPr lang="en-US">
              <a:solidFill>
                <a:srgbClr val="000000"/>
              </a:solidFill>
            </a:endParaRPr>
          </a:p>
        </p:txBody>
      </p:sp>
      <p:sp>
        <p:nvSpPr>
          <p:cNvPr id="5" name="Footer Placeholder 4"/>
          <p:cNvSpPr>
            <a:spLocks noGrp="1"/>
          </p:cNvSpPr>
          <p:nvPr>
            <p:ph type="ftr" sz="quarter" idx="11"/>
          </p:nvPr>
        </p:nvSpPr>
        <p:spPr>
          <a:xfrm>
            <a:off x="2514600" y="6381750"/>
            <a:ext cx="4114800" cy="476250"/>
          </a:xfrm>
        </p:spPr>
        <p:txBody>
          <a:bodyPr/>
          <a:lstStyle/>
          <a:p>
            <a:r>
              <a:rPr lang="en-US" smtClean="0">
                <a:solidFill>
                  <a:srgbClr val="000000"/>
                </a:solidFill>
              </a:rPr>
              <a:t>Impact of the Sup. Ct. on Pat. Enf. - SF - March 2015</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F68C85B1-29B0-4A5C-B207-FB3054EFB869}" type="slidenum">
              <a:rPr lang="en-US" smtClean="0">
                <a:solidFill>
                  <a:srgbClr val="000000"/>
                </a:solidFill>
              </a:rPr>
              <a:pPr/>
              <a:t>42</a:t>
            </a:fld>
            <a:endParaRPr lang="en-US">
              <a:solidFill>
                <a:srgbClr val="00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365983867"/>
              </p:ext>
            </p:extLst>
          </p:nvPr>
        </p:nvGraphicFramePr>
        <p:xfrm>
          <a:off x="1828800" y="381000"/>
          <a:ext cx="5638800" cy="5181600"/>
        </p:xfrm>
        <a:graphic>
          <a:graphicData uri="http://schemas.openxmlformats.org/drawingml/2006/table">
            <a:tbl>
              <a:tblPr firstRow="1" bandRow="1">
                <a:tableStyleId>{C4B1156A-380E-4F78-BDF5-A606A8083BF9}</a:tableStyleId>
              </a:tblPr>
              <a:tblGrid>
                <a:gridCol w="2159541"/>
                <a:gridCol w="1799617"/>
                <a:gridCol w="1679642"/>
              </a:tblGrid>
              <a:tr h="332710">
                <a:tc>
                  <a:txBody>
                    <a:bodyPr/>
                    <a:lstStyle/>
                    <a:p>
                      <a:r>
                        <a:rPr lang="en-US" sz="2000" b="1" dirty="0" smtClean="0">
                          <a:latin typeface="Courier New" panose="02070309020205020404" pitchFamily="49" charset="0"/>
                          <a:cs typeface="Courier New" panose="02070309020205020404" pitchFamily="49" charset="0"/>
                        </a:rPr>
                        <a:t>Benson</a:t>
                      </a:r>
                      <a:endParaRPr lang="en-US" sz="2000" b="1" dirty="0" smtClean="0">
                        <a:solidFill>
                          <a:schemeClr val="tx1"/>
                        </a:solidFill>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Douglas</a:t>
                      </a:r>
                      <a:endParaRPr lang="en-US" sz="2000" b="1" dirty="0">
                        <a:solidFill>
                          <a:schemeClr val="tx1"/>
                        </a:solidFill>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11/20/72</a:t>
                      </a:r>
                      <a:endParaRPr lang="en-US" sz="2000" b="1" dirty="0">
                        <a:solidFill>
                          <a:schemeClr val="tx1"/>
                        </a:solidFill>
                        <a:latin typeface="Courier New" panose="02070309020205020404" pitchFamily="49" charset="0"/>
                        <a:cs typeface="Courier New" panose="02070309020205020404" pitchFamily="49" charset="0"/>
                      </a:endParaRPr>
                    </a:p>
                  </a:txBody>
                  <a:tcPr/>
                </a:tc>
              </a:tr>
              <a:tr h="370840">
                <a:tc>
                  <a:txBody>
                    <a:bodyPr/>
                    <a:lstStyle/>
                    <a:p>
                      <a:r>
                        <a:rPr lang="en-US" sz="2000" b="1" dirty="0" err="1" smtClean="0">
                          <a:latin typeface="Courier New" panose="02070309020205020404" pitchFamily="49" charset="0"/>
                          <a:cs typeface="Courier New" panose="02070309020205020404" pitchFamily="49" charset="0"/>
                        </a:rPr>
                        <a:t>Flook</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Stevens</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06/22/78</a:t>
                      </a:r>
                      <a:endParaRPr lang="en-US" sz="2000" b="1" dirty="0">
                        <a:latin typeface="Courier New" panose="02070309020205020404" pitchFamily="49" charset="0"/>
                        <a:cs typeface="Courier New" panose="02070309020205020404" pitchFamily="49" charset="0"/>
                      </a:endParaRPr>
                    </a:p>
                  </a:txBody>
                  <a:tcPr/>
                </a:tc>
              </a:tr>
              <a:tr h="370840">
                <a:tc>
                  <a:txBody>
                    <a:bodyPr/>
                    <a:lstStyle/>
                    <a:p>
                      <a:r>
                        <a:rPr lang="en-US" sz="2000" b="1" dirty="0" err="1" smtClean="0">
                          <a:latin typeface="Courier New" panose="02070309020205020404" pitchFamily="49" charset="0"/>
                          <a:cs typeface="Courier New" panose="02070309020205020404" pitchFamily="49" charset="0"/>
                        </a:rPr>
                        <a:t>Chakrabarty</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Burger</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01/16/80</a:t>
                      </a:r>
                      <a:endParaRPr lang="en-US" sz="2000" b="1" dirty="0">
                        <a:latin typeface="Courier New" panose="02070309020205020404" pitchFamily="49" charset="0"/>
                        <a:cs typeface="Courier New" panose="02070309020205020404" pitchFamily="49" charset="0"/>
                      </a:endParaRPr>
                    </a:p>
                  </a:txBody>
                  <a:tcPr/>
                </a:tc>
              </a:tr>
              <a:tr h="370840">
                <a:tc>
                  <a:txBody>
                    <a:bodyPr/>
                    <a:lstStyle/>
                    <a:p>
                      <a:r>
                        <a:rPr lang="en-US" sz="2000" b="1" dirty="0" err="1" smtClean="0">
                          <a:latin typeface="Courier New" panose="02070309020205020404" pitchFamily="49" charset="0"/>
                          <a:cs typeface="Courier New" panose="02070309020205020404" pitchFamily="49" charset="0"/>
                        </a:rPr>
                        <a:t>Diehr</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Rehnquist</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03/03/81</a:t>
                      </a:r>
                      <a:endParaRPr lang="en-US" sz="2000" b="1" dirty="0">
                        <a:latin typeface="Courier New" panose="02070309020205020404" pitchFamily="49" charset="0"/>
                        <a:cs typeface="Courier New" panose="02070309020205020404" pitchFamily="49" charset="0"/>
                      </a:endParaRPr>
                    </a:p>
                  </a:txBody>
                  <a:tcPr/>
                </a:tc>
              </a:tr>
              <a:tr h="370840">
                <a:tc>
                  <a:txBody>
                    <a:bodyPr/>
                    <a:lstStyle/>
                    <a:p>
                      <a:r>
                        <a:rPr lang="en-US" sz="2000" b="1" dirty="0" err="1" smtClean="0">
                          <a:solidFill>
                            <a:srgbClr val="7030A0"/>
                          </a:solidFill>
                          <a:latin typeface="Courier New" panose="02070309020205020404" pitchFamily="49" charset="0"/>
                          <a:cs typeface="Courier New" panose="02070309020205020404" pitchFamily="49" charset="0"/>
                        </a:rPr>
                        <a:t>Markman</a:t>
                      </a:r>
                      <a:endParaRPr lang="en-US" sz="2000" b="1" dirty="0">
                        <a:solidFill>
                          <a:srgbClr val="7030A0"/>
                        </a:solidFill>
                        <a:latin typeface="Courier New" panose="02070309020205020404" pitchFamily="49" charset="0"/>
                        <a:cs typeface="Courier New" panose="02070309020205020404" pitchFamily="49" charset="0"/>
                      </a:endParaRPr>
                    </a:p>
                  </a:txBody>
                  <a:tcPr/>
                </a:tc>
                <a:tc>
                  <a:txBody>
                    <a:bodyPr/>
                    <a:lstStyle/>
                    <a:p>
                      <a:r>
                        <a:rPr lang="en-US" sz="2000" b="1" dirty="0" smtClean="0">
                          <a:solidFill>
                            <a:srgbClr val="7030A0"/>
                          </a:solidFill>
                          <a:latin typeface="Courier New" panose="02070309020205020404" pitchFamily="49" charset="0"/>
                          <a:cs typeface="Courier New" panose="02070309020205020404" pitchFamily="49" charset="0"/>
                        </a:rPr>
                        <a:t>Souter</a:t>
                      </a:r>
                      <a:endParaRPr lang="en-US" sz="2000" b="1" dirty="0">
                        <a:solidFill>
                          <a:srgbClr val="7030A0"/>
                        </a:solidFill>
                        <a:latin typeface="Courier New" panose="02070309020205020404" pitchFamily="49" charset="0"/>
                        <a:cs typeface="Courier New" panose="02070309020205020404" pitchFamily="49" charset="0"/>
                      </a:endParaRPr>
                    </a:p>
                  </a:txBody>
                  <a:tcPr/>
                </a:tc>
                <a:tc>
                  <a:txBody>
                    <a:bodyPr/>
                    <a:lstStyle/>
                    <a:p>
                      <a:r>
                        <a:rPr lang="en-US" sz="2000" b="1" dirty="0" smtClean="0">
                          <a:solidFill>
                            <a:srgbClr val="7030A0"/>
                          </a:solidFill>
                          <a:latin typeface="Courier New" panose="02070309020205020404" pitchFamily="49" charset="0"/>
                          <a:cs typeface="Courier New" panose="02070309020205020404" pitchFamily="49" charset="0"/>
                        </a:rPr>
                        <a:t>04/23/96</a:t>
                      </a:r>
                    </a:p>
                  </a:txBody>
                  <a:tcPr/>
                </a:tc>
              </a:tr>
              <a:tr h="370840">
                <a:tc>
                  <a:txBody>
                    <a:bodyPr/>
                    <a:lstStyle/>
                    <a:p>
                      <a:r>
                        <a:rPr lang="en-US" sz="2000" b="1" dirty="0" smtClean="0">
                          <a:solidFill>
                            <a:srgbClr val="7030A0"/>
                          </a:solidFill>
                          <a:latin typeface="Courier New" panose="02070309020205020404" pitchFamily="49" charset="0"/>
                          <a:cs typeface="Courier New" panose="02070309020205020404" pitchFamily="49" charset="0"/>
                        </a:rPr>
                        <a:t>Warner-</a:t>
                      </a:r>
                      <a:r>
                        <a:rPr lang="en-US" sz="2000" b="1" dirty="0" err="1" smtClean="0">
                          <a:solidFill>
                            <a:srgbClr val="7030A0"/>
                          </a:solidFill>
                          <a:latin typeface="Courier New" panose="02070309020205020404" pitchFamily="49" charset="0"/>
                          <a:cs typeface="Courier New" panose="02070309020205020404" pitchFamily="49" charset="0"/>
                        </a:rPr>
                        <a:t>Jenk</a:t>
                      </a:r>
                      <a:r>
                        <a:rPr lang="en-US" sz="2000" b="1" dirty="0" smtClean="0">
                          <a:solidFill>
                            <a:srgbClr val="7030A0"/>
                          </a:solidFill>
                          <a:latin typeface="Courier New" panose="02070309020205020404" pitchFamily="49" charset="0"/>
                          <a:cs typeface="Courier New" panose="02070309020205020404" pitchFamily="49" charset="0"/>
                        </a:rPr>
                        <a:t>.</a:t>
                      </a:r>
                      <a:endParaRPr lang="en-US" sz="2000" b="1" dirty="0">
                        <a:solidFill>
                          <a:srgbClr val="7030A0"/>
                        </a:solidFill>
                        <a:latin typeface="Courier New" panose="02070309020205020404" pitchFamily="49" charset="0"/>
                        <a:cs typeface="Courier New" panose="02070309020205020404" pitchFamily="49" charset="0"/>
                      </a:endParaRPr>
                    </a:p>
                  </a:txBody>
                  <a:tcPr/>
                </a:tc>
                <a:tc>
                  <a:txBody>
                    <a:bodyPr/>
                    <a:lstStyle/>
                    <a:p>
                      <a:r>
                        <a:rPr lang="en-US" sz="2000" b="1" dirty="0" smtClean="0">
                          <a:solidFill>
                            <a:srgbClr val="7030A0"/>
                          </a:solidFill>
                          <a:latin typeface="Courier New" panose="02070309020205020404" pitchFamily="49" charset="0"/>
                          <a:cs typeface="Courier New" panose="02070309020205020404" pitchFamily="49" charset="0"/>
                        </a:rPr>
                        <a:t>Thomas</a:t>
                      </a:r>
                      <a:endParaRPr lang="en-US" sz="2000" b="1" dirty="0">
                        <a:solidFill>
                          <a:srgbClr val="7030A0"/>
                        </a:solidFill>
                        <a:latin typeface="Courier New" panose="02070309020205020404" pitchFamily="49" charset="0"/>
                        <a:cs typeface="Courier New" panose="02070309020205020404" pitchFamily="49" charset="0"/>
                      </a:endParaRPr>
                    </a:p>
                  </a:txBody>
                  <a:tcPr/>
                </a:tc>
                <a:tc>
                  <a:txBody>
                    <a:bodyPr/>
                    <a:lstStyle/>
                    <a:p>
                      <a:r>
                        <a:rPr lang="en-US" sz="2000" b="1" dirty="0" smtClean="0">
                          <a:solidFill>
                            <a:srgbClr val="7030A0"/>
                          </a:solidFill>
                          <a:latin typeface="Courier New" panose="02070309020205020404" pitchFamily="49" charset="0"/>
                          <a:cs typeface="Courier New" panose="02070309020205020404" pitchFamily="49" charset="0"/>
                        </a:rPr>
                        <a:t>03/03/97</a:t>
                      </a:r>
                    </a:p>
                  </a:txBody>
                  <a:tcPr/>
                </a:tc>
              </a:tr>
              <a:tr h="370840">
                <a:tc>
                  <a:txBody>
                    <a:bodyPr/>
                    <a:lstStyle/>
                    <a:p>
                      <a:r>
                        <a:rPr lang="en-US" sz="2000" b="1" dirty="0" err="1" smtClean="0">
                          <a:solidFill>
                            <a:srgbClr val="7030A0"/>
                          </a:solidFill>
                          <a:latin typeface="Courier New" panose="02070309020205020404" pitchFamily="49" charset="0"/>
                          <a:cs typeface="Courier New" panose="02070309020205020404" pitchFamily="49" charset="0"/>
                        </a:rPr>
                        <a:t>Festo</a:t>
                      </a:r>
                      <a:endParaRPr lang="en-US" sz="2000" b="1" dirty="0">
                        <a:solidFill>
                          <a:srgbClr val="7030A0"/>
                        </a:solidFill>
                        <a:latin typeface="Courier New" panose="02070309020205020404" pitchFamily="49" charset="0"/>
                        <a:cs typeface="Courier New" panose="02070309020205020404" pitchFamily="49" charset="0"/>
                      </a:endParaRPr>
                    </a:p>
                  </a:txBody>
                  <a:tcPr/>
                </a:tc>
                <a:tc>
                  <a:txBody>
                    <a:bodyPr/>
                    <a:lstStyle/>
                    <a:p>
                      <a:r>
                        <a:rPr lang="en-US" sz="2000" b="1" dirty="0" smtClean="0">
                          <a:solidFill>
                            <a:srgbClr val="7030A0"/>
                          </a:solidFill>
                          <a:latin typeface="Courier New" panose="02070309020205020404" pitchFamily="49" charset="0"/>
                          <a:cs typeface="Courier New" panose="02070309020205020404" pitchFamily="49" charset="0"/>
                        </a:rPr>
                        <a:t>Kennedy</a:t>
                      </a:r>
                      <a:endParaRPr lang="en-US" sz="2000" b="1" dirty="0">
                        <a:solidFill>
                          <a:srgbClr val="7030A0"/>
                        </a:solidFill>
                        <a:latin typeface="Courier New" panose="02070309020205020404" pitchFamily="49" charset="0"/>
                        <a:cs typeface="Courier New" panose="02070309020205020404" pitchFamily="49" charset="0"/>
                      </a:endParaRPr>
                    </a:p>
                  </a:txBody>
                  <a:tcPr/>
                </a:tc>
                <a:tc>
                  <a:txBody>
                    <a:bodyPr/>
                    <a:lstStyle/>
                    <a:p>
                      <a:r>
                        <a:rPr lang="en-US" sz="2000" b="1" dirty="0" smtClean="0">
                          <a:solidFill>
                            <a:srgbClr val="7030A0"/>
                          </a:solidFill>
                          <a:latin typeface="Courier New" panose="02070309020205020404" pitchFamily="49" charset="0"/>
                          <a:cs typeface="Courier New" panose="02070309020205020404" pitchFamily="49" charset="0"/>
                        </a:rPr>
                        <a:t>05/28/02</a:t>
                      </a:r>
                    </a:p>
                  </a:txBody>
                  <a:tcPr/>
                </a:tc>
              </a:tr>
              <a:tr h="370840">
                <a:tc>
                  <a:txBody>
                    <a:bodyPr/>
                    <a:lstStyle/>
                    <a:p>
                      <a:r>
                        <a:rPr lang="en-US" sz="2000" b="1" dirty="0" err="1" smtClean="0">
                          <a:solidFill>
                            <a:srgbClr val="7030A0"/>
                          </a:solidFill>
                          <a:latin typeface="Courier New" panose="02070309020205020404" pitchFamily="49" charset="0"/>
                          <a:cs typeface="Courier New" panose="02070309020205020404" pitchFamily="49" charset="0"/>
                        </a:rPr>
                        <a:t>Vornado</a:t>
                      </a:r>
                      <a:endParaRPr lang="en-US" sz="2000" b="1" dirty="0">
                        <a:solidFill>
                          <a:srgbClr val="7030A0"/>
                        </a:solidFill>
                        <a:latin typeface="Courier New" panose="02070309020205020404" pitchFamily="49" charset="0"/>
                        <a:cs typeface="Courier New" panose="02070309020205020404" pitchFamily="49" charset="0"/>
                      </a:endParaRPr>
                    </a:p>
                  </a:txBody>
                  <a:tcPr/>
                </a:tc>
                <a:tc>
                  <a:txBody>
                    <a:bodyPr/>
                    <a:lstStyle/>
                    <a:p>
                      <a:r>
                        <a:rPr lang="en-US" sz="2000" b="1" dirty="0" smtClean="0">
                          <a:solidFill>
                            <a:srgbClr val="7030A0"/>
                          </a:solidFill>
                          <a:latin typeface="Courier New" panose="02070309020205020404" pitchFamily="49" charset="0"/>
                          <a:cs typeface="Courier New" panose="02070309020205020404" pitchFamily="49" charset="0"/>
                        </a:rPr>
                        <a:t>Scalia</a:t>
                      </a:r>
                      <a:endParaRPr lang="en-US" sz="2000" b="1" dirty="0">
                        <a:solidFill>
                          <a:srgbClr val="7030A0"/>
                        </a:solidFill>
                        <a:latin typeface="Courier New" panose="02070309020205020404" pitchFamily="49" charset="0"/>
                        <a:cs typeface="Courier New" panose="02070309020205020404" pitchFamily="49" charset="0"/>
                      </a:endParaRPr>
                    </a:p>
                  </a:txBody>
                  <a:tcPr/>
                </a:tc>
                <a:tc>
                  <a:txBody>
                    <a:bodyPr/>
                    <a:lstStyle/>
                    <a:p>
                      <a:r>
                        <a:rPr lang="en-US" sz="2000" b="1" dirty="0" smtClean="0">
                          <a:solidFill>
                            <a:srgbClr val="7030A0"/>
                          </a:solidFill>
                          <a:latin typeface="Courier New" panose="02070309020205020404" pitchFamily="49" charset="0"/>
                          <a:cs typeface="Courier New" panose="02070309020205020404" pitchFamily="49" charset="0"/>
                        </a:rPr>
                        <a:t>06/03/02</a:t>
                      </a:r>
                    </a:p>
                  </a:txBody>
                  <a:tcPr/>
                </a:tc>
              </a:tr>
              <a:tr h="370840">
                <a:tc>
                  <a:txBody>
                    <a:bodyPr/>
                    <a:lstStyle/>
                    <a:p>
                      <a:r>
                        <a:rPr lang="en-US" sz="2000" b="1" dirty="0" smtClean="0">
                          <a:solidFill>
                            <a:srgbClr val="7030A0"/>
                          </a:solidFill>
                          <a:latin typeface="Courier New" panose="02070309020205020404" pitchFamily="49" charset="0"/>
                          <a:cs typeface="Courier New" panose="02070309020205020404" pitchFamily="49" charset="0"/>
                        </a:rPr>
                        <a:t>KSR</a:t>
                      </a:r>
                      <a:endParaRPr lang="en-US" sz="2000" b="1" dirty="0">
                        <a:solidFill>
                          <a:srgbClr val="7030A0"/>
                        </a:solidFill>
                        <a:latin typeface="Courier New" panose="02070309020205020404" pitchFamily="49" charset="0"/>
                        <a:cs typeface="Courier New" panose="02070309020205020404" pitchFamily="49" charset="0"/>
                      </a:endParaRPr>
                    </a:p>
                  </a:txBody>
                  <a:tcPr/>
                </a:tc>
                <a:tc>
                  <a:txBody>
                    <a:bodyPr/>
                    <a:lstStyle/>
                    <a:p>
                      <a:r>
                        <a:rPr lang="en-US" sz="2000" b="1" dirty="0" smtClean="0">
                          <a:solidFill>
                            <a:srgbClr val="7030A0"/>
                          </a:solidFill>
                          <a:latin typeface="Courier New" panose="02070309020205020404" pitchFamily="49" charset="0"/>
                          <a:cs typeface="Courier New" panose="02070309020205020404" pitchFamily="49" charset="0"/>
                        </a:rPr>
                        <a:t>Kennedy</a:t>
                      </a:r>
                      <a:endParaRPr lang="en-US" sz="2000" b="1" dirty="0">
                        <a:solidFill>
                          <a:srgbClr val="7030A0"/>
                        </a:solidFill>
                        <a:latin typeface="Courier New" panose="02070309020205020404" pitchFamily="49" charset="0"/>
                        <a:cs typeface="Courier New" panose="02070309020205020404" pitchFamily="49" charset="0"/>
                      </a:endParaRPr>
                    </a:p>
                  </a:txBody>
                  <a:tcPr/>
                </a:tc>
                <a:tc>
                  <a:txBody>
                    <a:bodyPr/>
                    <a:lstStyle/>
                    <a:p>
                      <a:r>
                        <a:rPr lang="en-US" sz="2000" b="1" dirty="0" smtClean="0">
                          <a:solidFill>
                            <a:srgbClr val="7030A0"/>
                          </a:solidFill>
                          <a:latin typeface="Courier New" panose="02070309020205020404" pitchFamily="49" charset="0"/>
                          <a:cs typeface="Courier New" panose="02070309020205020404" pitchFamily="49" charset="0"/>
                        </a:rPr>
                        <a:t>04/30/07</a:t>
                      </a:r>
                    </a:p>
                  </a:txBody>
                  <a:tcPr/>
                </a:tc>
              </a:tr>
              <a:tr h="370840">
                <a:tc>
                  <a:txBody>
                    <a:bodyPr/>
                    <a:lstStyle/>
                    <a:p>
                      <a:r>
                        <a:rPr lang="en-US" sz="2000" b="1" dirty="0" err="1" smtClean="0">
                          <a:latin typeface="Courier New" panose="02070309020205020404" pitchFamily="49" charset="0"/>
                          <a:cs typeface="Courier New" panose="02070309020205020404" pitchFamily="49" charset="0"/>
                        </a:rPr>
                        <a:t>Bilski</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Kennedy</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06/28/10</a:t>
                      </a:r>
                    </a:p>
                  </a:txBody>
                  <a:tcPr/>
                </a:tc>
              </a:tr>
              <a:tr h="370840">
                <a:tc>
                  <a:txBody>
                    <a:bodyPr/>
                    <a:lstStyle/>
                    <a:p>
                      <a:r>
                        <a:rPr lang="en-US" sz="2000" b="1" dirty="0" smtClean="0">
                          <a:latin typeface="Courier New" panose="02070309020205020404" pitchFamily="49" charset="0"/>
                          <a:cs typeface="Courier New" panose="02070309020205020404" pitchFamily="49" charset="0"/>
                        </a:rPr>
                        <a:t>Mayo</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Breyer</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03/20/12</a:t>
                      </a:r>
                      <a:endParaRPr lang="en-US" sz="2000" b="1" dirty="0">
                        <a:latin typeface="Courier New" panose="02070309020205020404" pitchFamily="49" charset="0"/>
                        <a:cs typeface="Courier New" panose="02070309020205020404" pitchFamily="49" charset="0"/>
                      </a:endParaRPr>
                    </a:p>
                  </a:txBody>
                  <a:tcPr/>
                </a:tc>
              </a:tr>
              <a:tr h="370840">
                <a:tc>
                  <a:txBody>
                    <a:bodyPr/>
                    <a:lstStyle/>
                    <a:p>
                      <a:r>
                        <a:rPr lang="en-US" sz="2000" b="1" dirty="0" smtClean="0">
                          <a:latin typeface="Courier New" panose="02070309020205020404" pitchFamily="49" charset="0"/>
                          <a:cs typeface="Courier New" panose="02070309020205020404" pitchFamily="49" charset="0"/>
                        </a:rPr>
                        <a:t>Myriad</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Thomas</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06/13/13</a:t>
                      </a:r>
                      <a:endParaRPr lang="en-US" sz="2000" b="1" dirty="0">
                        <a:latin typeface="Courier New" panose="02070309020205020404" pitchFamily="49" charset="0"/>
                        <a:cs typeface="Courier New" panose="02070309020205020404" pitchFamily="49" charset="0"/>
                      </a:endParaRPr>
                    </a:p>
                  </a:txBody>
                  <a:tcPr/>
                </a:tc>
              </a:tr>
              <a:tr h="426720">
                <a:tc>
                  <a:txBody>
                    <a:bodyPr/>
                    <a:lstStyle/>
                    <a:p>
                      <a:r>
                        <a:rPr lang="en-US" sz="2000" b="1" dirty="0" smtClean="0">
                          <a:latin typeface="Courier New" panose="02070309020205020404" pitchFamily="49" charset="0"/>
                          <a:cs typeface="Courier New" panose="02070309020205020404" pitchFamily="49" charset="0"/>
                        </a:rPr>
                        <a:t>Alice</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Thomas</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06/19/14</a:t>
                      </a:r>
                      <a:endParaRPr lang="en-US" sz="2000" b="1" dirty="0">
                        <a:latin typeface="Courier New" panose="02070309020205020404" pitchFamily="49" charset="0"/>
                        <a:cs typeface="Courier New" panose="02070309020205020404" pitchFamily="49" charset="0"/>
                      </a:endParaRPr>
                    </a:p>
                  </a:txBody>
                  <a:tcPr/>
                </a:tc>
              </a:tr>
            </a:tbl>
          </a:graphicData>
        </a:graphic>
      </p:graphicFrame>
      <p:sp>
        <p:nvSpPr>
          <p:cNvPr id="14" name="Content Placeholder 13"/>
          <p:cNvSpPr>
            <a:spLocks noGrp="1"/>
          </p:cNvSpPr>
          <p:nvPr>
            <p:ph idx="1"/>
          </p:nvPr>
        </p:nvSpPr>
        <p:spPr>
          <a:xfrm>
            <a:off x="7696200" y="2209800"/>
            <a:ext cx="1295400" cy="1323439"/>
          </a:xfrm>
        </p:spPr>
        <p:txBody>
          <a:bodyPr/>
          <a:lstStyle/>
          <a:p>
            <a:r>
              <a:rPr lang="en-US" sz="2000" b="1" dirty="0" smtClean="0"/>
              <a:t>BLACK: 101</a:t>
            </a:r>
          </a:p>
          <a:p>
            <a:r>
              <a:rPr lang="en-US" sz="2000" b="1" dirty="0" smtClean="0">
                <a:solidFill>
                  <a:srgbClr val="7030A0"/>
                </a:solidFill>
              </a:rPr>
              <a:t>PURPLE: Not 101</a:t>
            </a:r>
            <a:endParaRPr lang="en-US" sz="2000" b="1" dirty="0">
              <a:solidFill>
                <a:srgbClr val="7030A0"/>
              </a:solidFill>
            </a:endParaRPr>
          </a:p>
        </p:txBody>
      </p:sp>
    </p:spTree>
    <p:extLst>
      <p:ext uri="{BB962C8B-B14F-4D97-AF65-F5344CB8AC3E}">
        <p14:creationId xmlns:p14="http://schemas.microsoft.com/office/powerpoint/2010/main" val="31491731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THRESHOLD INQUIRY</a:t>
            </a:r>
            <a:endParaRPr lang="en-US" dirty="0"/>
          </a:p>
        </p:txBody>
      </p:sp>
      <p:sp>
        <p:nvSpPr>
          <p:cNvPr id="3" name="Content Placeholder 2"/>
          <p:cNvSpPr>
            <a:spLocks noGrp="1"/>
          </p:cNvSpPr>
          <p:nvPr>
            <p:ph idx="1"/>
          </p:nvPr>
        </p:nvSpPr>
        <p:spPr>
          <a:xfrm>
            <a:off x="457200" y="1384300"/>
            <a:ext cx="8229600" cy="5262979"/>
          </a:xfrm>
        </p:spPr>
        <p:txBody>
          <a:bodyPr/>
          <a:lstStyle/>
          <a:p>
            <a:r>
              <a:rPr lang="en-US" dirty="0" smtClean="0"/>
              <a:t>See An Urgent Letter and Time-Sensitive Proposal to David </a:t>
            </a:r>
            <a:r>
              <a:rPr lang="en-US" dirty="0" err="1" smtClean="0"/>
              <a:t>Kappos</a:t>
            </a:r>
            <a:r>
              <a:rPr lang="en-US" dirty="0" smtClean="0"/>
              <a:t> (re </a:t>
            </a:r>
            <a:r>
              <a:rPr lang="en-US" i="1" dirty="0" err="1" smtClean="0"/>
              <a:t>Bilski</a:t>
            </a:r>
            <a:r>
              <a:rPr lang="en-US" dirty="0" smtClean="0"/>
              <a:t>, before oral argument), available at</a:t>
            </a:r>
          </a:p>
          <a:p>
            <a:r>
              <a:rPr lang="en-US" dirty="0"/>
              <a:t>	</a:t>
            </a:r>
            <a:r>
              <a:rPr lang="en-US" dirty="0" smtClean="0"/>
              <a:t>tinyurl.com/</a:t>
            </a:r>
            <a:r>
              <a:rPr lang="en-US" dirty="0" err="1" smtClean="0"/>
              <a:t>bilski-rjm</a:t>
            </a:r>
            <a:endParaRPr lang="en-US" dirty="0" smtClean="0"/>
          </a:p>
          <a:p>
            <a:r>
              <a:rPr lang="en-US" dirty="0" smtClean="0"/>
              <a:t>Search (control-F) for </a:t>
            </a:r>
            <a:r>
              <a:rPr lang="en-US" b="1" dirty="0" smtClean="0">
                <a:solidFill>
                  <a:srgbClr val="7030A0"/>
                </a:solidFill>
              </a:rPr>
              <a:t>n.23</a:t>
            </a:r>
            <a:r>
              <a:rPr lang="en-US" dirty="0" smtClean="0"/>
              <a:t> or </a:t>
            </a:r>
            <a:r>
              <a:rPr lang="en-US" b="1" dirty="0" smtClean="0">
                <a:solidFill>
                  <a:srgbClr val="7030A0"/>
                </a:solidFill>
              </a:rPr>
              <a:t>THRESHOLD</a:t>
            </a:r>
            <a:r>
              <a:rPr lang="en-US" dirty="0" smtClean="0"/>
              <a:t> </a:t>
            </a:r>
          </a:p>
          <a:p>
            <a:endParaRPr lang="en-US" dirty="0"/>
          </a:p>
          <a:p>
            <a:r>
              <a:rPr lang="en-US" i="1" dirty="0" err="1" smtClean="0"/>
              <a:t>Bilski</a:t>
            </a:r>
            <a:r>
              <a:rPr lang="en-US" dirty="0" smtClean="0"/>
              <a:t> is similar:  There had been NO prior art search and NO rejections except under 101.  Applicant </a:t>
            </a:r>
            <a:r>
              <a:rPr lang="en-US" dirty="0" err="1" smtClean="0"/>
              <a:t>Bilski</a:t>
            </a:r>
            <a:r>
              <a:rPr lang="en-US" dirty="0" smtClean="0"/>
              <a:t> did not make this irresponsible omission the basis of the appeal.   The PTO did not follow my suggestion and pull the case so that it could complete 'compact prosecution.' </a:t>
            </a:r>
          </a:p>
        </p:txBody>
      </p:sp>
      <p:sp>
        <p:nvSpPr>
          <p:cNvPr id="4" name="Date Placeholder 3"/>
          <p:cNvSpPr>
            <a:spLocks noGrp="1"/>
          </p:cNvSpPr>
          <p:nvPr>
            <p:ph type="dt" sz="half" idx="10"/>
          </p:nvPr>
        </p:nvSpPr>
        <p:spPr/>
        <p:txBody>
          <a:bodyPr/>
          <a:lstStyle/>
          <a:p>
            <a:r>
              <a:rPr lang="en-US" smtClean="0"/>
              <a:t>RJM 3/12/2015</a:t>
            </a:r>
            <a:endParaRPr lang="en-US" dirty="0"/>
          </a:p>
        </p:txBody>
      </p:sp>
      <p:sp>
        <p:nvSpPr>
          <p:cNvPr id="5" name="Footer Placeholder 4"/>
          <p:cNvSpPr>
            <a:spLocks noGrp="1"/>
          </p:cNvSpPr>
          <p:nvPr>
            <p:ph type="ftr" sz="quarter" idx="11"/>
          </p:nvPr>
        </p:nvSpPr>
        <p:spPr/>
        <p:txBody>
          <a:body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p>
            <a:fld id="{F68C85B1-29B0-4A5C-B207-FB3054EFB869}" type="slidenum">
              <a:rPr lang="en-US" smtClean="0"/>
              <a:pPr/>
              <a:t>43</a:t>
            </a:fld>
            <a:endParaRPr lang="en-US"/>
          </a:p>
        </p:txBody>
      </p:sp>
    </p:spTree>
    <p:extLst>
      <p:ext uri="{BB962C8B-B14F-4D97-AF65-F5344CB8AC3E}">
        <p14:creationId xmlns:p14="http://schemas.microsoft.com/office/powerpoint/2010/main" val="1214899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516"/>
            <a:ext cx="7589520" cy="800577"/>
          </a:xfrm>
        </p:spPr>
        <p:txBody>
          <a:bodyPr/>
          <a:lstStyle/>
          <a:p>
            <a:r>
              <a:rPr lang="en-US" dirty="0" smtClean="0"/>
              <a:t>“Useful”: 101 not needed</a:t>
            </a:r>
            <a:endParaRPr lang="en-US" dirty="0"/>
          </a:p>
        </p:txBody>
      </p:sp>
      <p:sp>
        <p:nvSpPr>
          <p:cNvPr id="6" name="Content Placeholder 5"/>
          <p:cNvSpPr>
            <a:spLocks noGrp="1"/>
          </p:cNvSpPr>
          <p:nvPr>
            <p:ph idx="1"/>
          </p:nvPr>
        </p:nvSpPr>
        <p:spPr>
          <a:xfrm>
            <a:off x="457200" y="1480006"/>
            <a:ext cx="8229600" cy="5139869"/>
          </a:xfrm>
        </p:spPr>
        <p:txBody>
          <a:bodyPr/>
          <a:lstStyle/>
          <a:p>
            <a:pPr lvl="1">
              <a:buFont typeface="Wingdings" panose="05000000000000000000" pitchFamily="2" charset="2"/>
              <a:buChar char="§"/>
              <a:tabLst>
                <a:tab pos="685800" algn="l"/>
              </a:tabLst>
            </a:pPr>
            <a:r>
              <a:rPr lang="en-US" dirty="0" smtClean="0"/>
              <a:t>112: You have to </a:t>
            </a:r>
            <a:r>
              <a:rPr lang="en-US" dirty="0"/>
              <a:t>enable a HOA-TA to </a:t>
            </a:r>
            <a:r>
              <a:rPr lang="en-US" dirty="0" smtClean="0"/>
              <a:t>USE </a:t>
            </a:r>
            <a:r>
              <a:rPr lang="en-US" dirty="0"/>
              <a:t>the invention</a:t>
            </a:r>
            <a:r>
              <a:rPr lang="en-US" dirty="0" smtClean="0"/>
              <a:t>.</a:t>
            </a:r>
            <a:endParaRPr lang="en-US" dirty="0"/>
          </a:p>
          <a:p>
            <a:pPr lvl="1">
              <a:buFont typeface="Wingdings" panose="05000000000000000000" pitchFamily="2" charset="2"/>
              <a:buChar char="§"/>
              <a:tabLst>
                <a:tab pos="685800" algn="l"/>
              </a:tabLst>
            </a:pPr>
            <a:r>
              <a:rPr lang="en-US" dirty="0"/>
              <a:t>Love the market</a:t>
            </a:r>
            <a:r>
              <a:rPr lang="en-US" dirty="0" smtClean="0"/>
              <a:t>! </a:t>
            </a:r>
            <a:r>
              <a:rPr lang="en-US" dirty="0"/>
              <a:t>If someone </a:t>
            </a:r>
            <a:r>
              <a:rPr lang="en-US" dirty="0" smtClean="0"/>
              <a:t>spends </a:t>
            </a:r>
          </a:p>
          <a:p>
            <a:pPr marL="346075" lvl="1" indent="0">
              <a:buNone/>
              <a:tabLst>
                <a:tab pos="685800" algn="l"/>
              </a:tabLst>
            </a:pPr>
            <a:r>
              <a:rPr lang="en-US" dirty="0"/>
              <a:t>	</a:t>
            </a:r>
            <a:r>
              <a:rPr lang="en-US" dirty="0" smtClean="0"/>
              <a:t>the </a:t>
            </a:r>
            <a:r>
              <a:rPr lang="en-US" dirty="0"/>
              <a:t>time, effort </a:t>
            </a:r>
            <a:r>
              <a:rPr lang="en-US" dirty="0" smtClean="0"/>
              <a:t>and </a:t>
            </a:r>
            <a:r>
              <a:rPr lang="en-US" dirty="0"/>
              <a:t>money </a:t>
            </a:r>
            <a:r>
              <a:rPr lang="en-US" dirty="0" smtClean="0"/>
              <a:t> to get </a:t>
            </a:r>
          </a:p>
          <a:p>
            <a:pPr marL="346075" lvl="1" indent="0">
              <a:buNone/>
              <a:tabLst>
                <a:tab pos="685800" algn="l"/>
              </a:tabLst>
            </a:pPr>
            <a:r>
              <a:rPr lang="en-US" dirty="0"/>
              <a:t>	</a:t>
            </a:r>
            <a:r>
              <a:rPr lang="en-US" dirty="0" smtClean="0"/>
              <a:t>a patent, the invention is </a:t>
            </a:r>
            <a:r>
              <a:rPr lang="en-US" dirty="0"/>
              <a:t>useful.</a:t>
            </a:r>
          </a:p>
          <a:p>
            <a:pPr lvl="1">
              <a:buFont typeface="Wingdings" panose="05000000000000000000" pitchFamily="2" charset="2"/>
              <a:buChar char="§"/>
              <a:tabLst>
                <a:tab pos="685800" algn="l"/>
              </a:tabLst>
            </a:pPr>
            <a:r>
              <a:rPr lang="en-US" dirty="0" smtClean="0"/>
              <a:t>Reality check!  If nobody </a:t>
            </a:r>
            <a:r>
              <a:rPr lang="en-US" dirty="0"/>
              <a:t>USES the invention, </a:t>
            </a:r>
            <a:endParaRPr lang="en-US" dirty="0" smtClean="0"/>
          </a:p>
          <a:p>
            <a:pPr marL="346075" lvl="1" indent="0">
              <a:buNone/>
              <a:tabLst>
                <a:tab pos="685800" algn="l"/>
              </a:tabLst>
            </a:pPr>
            <a:r>
              <a:rPr lang="en-US" dirty="0"/>
              <a:t>	</a:t>
            </a:r>
            <a:r>
              <a:rPr lang="en-US" dirty="0" smtClean="0"/>
              <a:t>the </a:t>
            </a:r>
            <a:r>
              <a:rPr lang="en-US" dirty="0"/>
              <a:t>patent </a:t>
            </a:r>
            <a:r>
              <a:rPr lang="en-US" dirty="0" smtClean="0"/>
              <a:t>[~] won’t be </a:t>
            </a:r>
            <a:r>
              <a:rPr lang="en-US" dirty="0"/>
              <a:t>licensed, asserted, </a:t>
            </a:r>
            <a:r>
              <a:rPr lang="en-US" dirty="0" smtClean="0"/>
              <a:t>or 	infringed</a:t>
            </a:r>
            <a:r>
              <a:rPr lang="en-US" dirty="0"/>
              <a:t>. </a:t>
            </a:r>
            <a:r>
              <a:rPr lang="en-US" dirty="0" smtClean="0"/>
              <a:t>  Its existence will be a </a:t>
            </a:r>
            <a:r>
              <a:rPr lang="en-US" dirty="0"/>
              <a:t>VICTIMLESS </a:t>
            </a:r>
            <a:r>
              <a:rPr lang="en-US" dirty="0" smtClean="0"/>
              <a:t>	CRIME but also a PUBLIC BENEFIT.</a:t>
            </a:r>
          </a:p>
          <a:p>
            <a:pPr lvl="1">
              <a:buFont typeface="Wingdings" panose="05000000000000000000" pitchFamily="2" charset="2"/>
              <a:buChar char="§"/>
              <a:tabLst>
                <a:tab pos="685800" algn="l"/>
              </a:tabLst>
            </a:pPr>
            <a:endParaRPr lang="en-US" dirty="0"/>
          </a:p>
          <a:p>
            <a:pPr>
              <a:tabLst>
                <a:tab pos="685800" algn="l"/>
              </a:tabLst>
            </a:pPr>
            <a:r>
              <a:rPr lang="en-US" sz="2000" dirty="0" smtClean="0"/>
              <a:t>Perpetual </a:t>
            </a:r>
            <a:r>
              <a:rPr lang="en-US" sz="2000" dirty="0"/>
              <a:t>motion machines can’t be </a:t>
            </a:r>
            <a:r>
              <a:rPr lang="en-US" sz="2000" dirty="0" smtClean="0"/>
              <a:t>enabled</a:t>
            </a:r>
            <a:r>
              <a:rPr lang="en-US" sz="2000" dirty="0"/>
              <a:t> </a:t>
            </a:r>
            <a:r>
              <a:rPr lang="en-US" sz="2000" dirty="0" smtClean="0"/>
              <a:t>and can’t be infringed.</a:t>
            </a:r>
            <a:endParaRPr lang="en-US" sz="2000" dirty="0"/>
          </a:p>
          <a:p>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5" name="Slide Number Placeholder 4"/>
          <p:cNvSpPr>
            <a:spLocks noGrp="1"/>
          </p:cNvSpPr>
          <p:nvPr>
            <p:ph type="sldNum" sz="quarter" idx="12"/>
          </p:nvPr>
        </p:nvSpPr>
        <p:spPr/>
        <p:txBody>
          <a:bodyPr/>
          <a:lstStyle/>
          <a:p>
            <a:fld id="{F68C85B1-29B0-4A5C-B207-FB3054EFB869}" type="slidenum">
              <a:rPr lang="en-US" smtClean="0"/>
              <a:pPr/>
              <a:t>44</a:t>
            </a:fld>
            <a:endParaRPr lang="en-US"/>
          </a:p>
        </p:txBody>
      </p:sp>
      <p:sp>
        <p:nvSpPr>
          <p:cNvPr id="4" name="TextBox 3"/>
          <p:cNvSpPr txBox="1"/>
          <p:nvPr/>
        </p:nvSpPr>
        <p:spPr>
          <a:xfrm>
            <a:off x="7010400" y="2057400"/>
            <a:ext cx="1676400" cy="1477328"/>
          </a:xfrm>
          <a:prstGeom prst="rect">
            <a:avLst/>
          </a:prstGeom>
          <a:solidFill>
            <a:schemeClr val="tx1">
              <a:lumMod val="95000"/>
              <a:lumOff val="5000"/>
            </a:schemeClr>
          </a:solidFill>
          <a:ln>
            <a:solidFill>
              <a:schemeClr val="tx1"/>
            </a:solidFill>
            <a:prstDash val="dash"/>
          </a:ln>
        </p:spPr>
        <p:txBody>
          <a:bodyPr wrap="square" rtlCol="0">
            <a:spAutoFit/>
          </a:bodyPr>
          <a:lstStyle/>
          <a:p>
            <a:r>
              <a:rPr lang="en-US" dirty="0" smtClean="0">
                <a:solidFill>
                  <a:schemeClr val="bg1"/>
                </a:solidFill>
              </a:rPr>
              <a:t>Hypothetical</a:t>
            </a:r>
          </a:p>
          <a:p>
            <a:r>
              <a:rPr lang="en-US" dirty="0" smtClean="0">
                <a:solidFill>
                  <a:schemeClr val="bg1"/>
                </a:solidFill>
              </a:rPr>
              <a:t>Ordinary</a:t>
            </a:r>
          </a:p>
          <a:p>
            <a:r>
              <a:rPr lang="en-US" dirty="0" smtClean="0">
                <a:solidFill>
                  <a:schemeClr val="bg1"/>
                </a:solidFill>
              </a:rPr>
              <a:t>Artisan –</a:t>
            </a:r>
          </a:p>
          <a:p>
            <a:r>
              <a:rPr lang="en-US" dirty="0" smtClean="0">
                <a:solidFill>
                  <a:schemeClr val="bg1"/>
                </a:solidFill>
              </a:rPr>
              <a:t>Time </a:t>
            </a:r>
          </a:p>
          <a:p>
            <a:r>
              <a:rPr lang="en-US" dirty="0" smtClean="0">
                <a:solidFill>
                  <a:schemeClr val="bg1"/>
                </a:solidFill>
              </a:rPr>
              <a:t>Appropriate</a:t>
            </a:r>
            <a:endParaRPr lang="en-US" dirty="0">
              <a:solidFill>
                <a:schemeClr val="bg1"/>
              </a:solidFill>
            </a:endParaRPr>
          </a:p>
        </p:txBody>
      </p:sp>
    </p:spTree>
    <p:extLst>
      <p:ext uri="{BB962C8B-B14F-4D97-AF65-F5344CB8AC3E}">
        <p14:creationId xmlns:p14="http://schemas.microsoft.com/office/powerpoint/2010/main" val="199598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Court-made "Implicit Exceptions"</a:t>
            </a:r>
            <a:endParaRPr lang="en-US" dirty="0"/>
          </a:p>
        </p:txBody>
      </p:sp>
      <p:sp>
        <p:nvSpPr>
          <p:cNvPr id="3" name="Content Placeholder 2"/>
          <p:cNvSpPr>
            <a:spLocks noGrp="1"/>
          </p:cNvSpPr>
          <p:nvPr>
            <p:ph idx="1"/>
          </p:nvPr>
        </p:nvSpPr>
        <p:spPr>
          <a:xfrm>
            <a:off x="457200" y="1384300"/>
            <a:ext cx="8229600" cy="3539430"/>
          </a:xfrm>
        </p:spPr>
        <p:txBody>
          <a:bodyPr/>
          <a:lstStyle/>
          <a:p>
            <a:r>
              <a:rPr lang="en-US" dirty="0" smtClean="0"/>
              <a:t>Mayo, repeated/cited in Myriad and Alice:</a:t>
            </a:r>
          </a:p>
          <a:p>
            <a:r>
              <a:rPr lang="en-US" dirty="0"/>
              <a:t>The Court has long held that this provision contains an important </a:t>
            </a:r>
            <a:r>
              <a:rPr lang="en-US" b="1" dirty="0"/>
              <a:t>implicit exception</a:t>
            </a:r>
            <a:r>
              <a:rPr lang="en-US" dirty="0"/>
              <a:t>. "[L]</a:t>
            </a:r>
            <a:r>
              <a:rPr lang="en-US" dirty="0" err="1"/>
              <a:t>aws</a:t>
            </a:r>
            <a:r>
              <a:rPr lang="en-US" dirty="0"/>
              <a:t> of nature, natural phenomena, and abstract ideas" are not patentable. </a:t>
            </a:r>
            <a:endParaRPr lang="en-US" dirty="0" smtClean="0"/>
          </a:p>
          <a:p>
            <a:endParaRPr lang="en-US" dirty="0"/>
          </a:p>
          <a:p>
            <a:r>
              <a:rPr lang="en-US" dirty="0" smtClean="0"/>
              <a:t>In what other area of the law does the Supreme Court embrace Court-made "implicit exceptions" to statutes?  </a:t>
            </a:r>
            <a:endParaRPr lang="en-US" dirty="0"/>
          </a:p>
          <a:p>
            <a:endParaRPr lang="en-US" dirty="0" smtClean="0"/>
          </a:p>
        </p:txBody>
      </p:sp>
      <p:sp>
        <p:nvSpPr>
          <p:cNvPr id="4" name="Date Placeholder 3"/>
          <p:cNvSpPr>
            <a:spLocks noGrp="1"/>
          </p:cNvSpPr>
          <p:nvPr>
            <p:ph type="dt" sz="half" idx="10"/>
          </p:nvPr>
        </p:nvSpPr>
        <p:spPr/>
        <p:txBody>
          <a:bodyPr/>
          <a:lstStyle/>
          <a:p>
            <a:r>
              <a:rPr lang="en-US" smtClean="0"/>
              <a:t>RJM 3/12/2015</a:t>
            </a:r>
            <a:endParaRPr lang="en-US" dirty="0"/>
          </a:p>
        </p:txBody>
      </p:sp>
      <p:sp>
        <p:nvSpPr>
          <p:cNvPr id="5" name="Footer Placeholder 4"/>
          <p:cNvSpPr>
            <a:spLocks noGrp="1"/>
          </p:cNvSpPr>
          <p:nvPr>
            <p:ph type="ftr" sz="quarter" idx="11"/>
          </p:nvPr>
        </p:nvSpPr>
        <p:spPr/>
        <p:txBody>
          <a:body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p>
            <a:fld id="{F68C85B1-29B0-4A5C-B207-FB3054EFB869}" type="slidenum">
              <a:rPr lang="en-US" smtClean="0"/>
              <a:pPr/>
              <a:t>45</a:t>
            </a:fld>
            <a:endParaRPr lang="en-US"/>
          </a:p>
        </p:txBody>
      </p:sp>
    </p:spTree>
    <p:extLst>
      <p:ext uri="{BB962C8B-B14F-4D97-AF65-F5344CB8AC3E}">
        <p14:creationId xmlns:p14="http://schemas.microsoft.com/office/powerpoint/2010/main" val="7173062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290364"/>
            <a:ext cx="8382000" cy="707886"/>
          </a:xfrm>
        </p:spPr>
        <p:txBody>
          <a:bodyPr wrap="square">
            <a:spAutoFit/>
          </a:bodyPr>
          <a:lstStyle/>
          <a:p>
            <a:r>
              <a:rPr lang="en-US" dirty="0" smtClean="0"/>
              <a:t>Questions about the N Test</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46</a:t>
            </a:fld>
            <a:endParaRPr lang="en-US"/>
          </a:p>
        </p:txBody>
      </p:sp>
      <p:sp>
        <p:nvSpPr>
          <p:cNvPr id="6" name="Content Placeholder 5"/>
          <p:cNvSpPr>
            <a:spLocks noGrp="1"/>
          </p:cNvSpPr>
          <p:nvPr>
            <p:ph idx="1"/>
          </p:nvPr>
        </p:nvSpPr>
        <p:spPr>
          <a:xfrm>
            <a:off x="519113" y="1295400"/>
            <a:ext cx="8077200" cy="4524315"/>
          </a:xfrm>
          <a:noFill/>
        </p:spPr>
        <p:txBody>
          <a:bodyPr/>
          <a:lstStyle/>
          <a:p>
            <a:r>
              <a:rPr lang="en-US" sz="3200" dirty="0" smtClean="0"/>
              <a:t>When the PTO rejected the 8,473</a:t>
            </a:r>
            <a:r>
              <a:rPr lang="en-US" sz="3200" baseline="30000" dirty="0" smtClean="0"/>
              <a:t>rd</a:t>
            </a:r>
            <a:r>
              <a:rPr lang="en-US" sz="3200" dirty="0" smtClean="0"/>
              <a:t> application that substituted </a:t>
            </a:r>
          </a:p>
          <a:p>
            <a:r>
              <a:rPr lang="en-US" sz="3200" dirty="0"/>
              <a:t>	</a:t>
            </a:r>
            <a:r>
              <a:rPr lang="en-US" sz="3200" dirty="0" smtClean="0"/>
              <a:t>digital for analog or </a:t>
            </a:r>
          </a:p>
          <a:p>
            <a:r>
              <a:rPr lang="en-US" sz="3200" dirty="0"/>
              <a:t>	</a:t>
            </a:r>
            <a:r>
              <a:rPr lang="en-US" sz="3200" dirty="0" smtClean="0"/>
              <a:t>transistors for vacuum tubes, </a:t>
            </a:r>
          </a:p>
          <a:p>
            <a:r>
              <a:rPr lang="en-US" sz="3200" dirty="0" smtClean="0"/>
              <a:t>did it need 101?</a:t>
            </a:r>
          </a:p>
          <a:p>
            <a:endParaRPr lang="en-US" sz="3200" dirty="0"/>
          </a:p>
          <a:p>
            <a:r>
              <a:rPr lang="en-US" sz="3200" dirty="0" smtClean="0"/>
              <a:t>What is the statutory basis for the concept of "a crowded art"?</a:t>
            </a:r>
          </a:p>
          <a:p>
            <a:endParaRPr lang="en-US" sz="3200" dirty="0"/>
          </a:p>
        </p:txBody>
      </p:sp>
    </p:spTree>
    <p:extLst>
      <p:ext uri="{BB962C8B-B14F-4D97-AF65-F5344CB8AC3E}">
        <p14:creationId xmlns:p14="http://schemas.microsoft.com/office/powerpoint/2010/main" val="12307353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228600"/>
            <a:ext cx="8229600" cy="1261884"/>
          </a:xfrm>
        </p:spPr>
        <p:txBody>
          <a:bodyPr>
            <a:spAutoFit/>
          </a:bodyPr>
          <a:lstStyle/>
          <a:p>
            <a:r>
              <a:rPr lang="en-US" sz="3800" dirty="0" smtClean="0"/>
              <a:t>“It is a truth universally acknowledged” even though nobody has any data</a:t>
            </a:r>
            <a:endParaRPr lang="en-US" sz="3800" dirty="0"/>
          </a:p>
        </p:txBody>
      </p:sp>
      <p:sp>
        <p:nvSpPr>
          <p:cNvPr id="3" name="Content Placeholder 2"/>
          <p:cNvSpPr>
            <a:spLocks noGrp="1"/>
          </p:cNvSpPr>
          <p:nvPr>
            <p:ph idx="1"/>
          </p:nvPr>
        </p:nvSpPr>
        <p:spPr>
          <a:xfrm>
            <a:off x="442913" y="1828800"/>
            <a:ext cx="8229600" cy="4955203"/>
          </a:xfrm>
        </p:spPr>
        <p:txBody>
          <a:bodyPr/>
          <a:lstStyle/>
          <a:p>
            <a:r>
              <a:rPr lang="en-US" sz="2000" dirty="0" smtClean="0"/>
              <a:t>Granting patents on [things I don’t like] </a:t>
            </a:r>
          </a:p>
          <a:p>
            <a:r>
              <a:rPr lang="en-US" sz="2000" dirty="0" smtClean="0"/>
              <a:t>“</a:t>
            </a:r>
            <a:r>
              <a:rPr lang="en-US" dirty="0" smtClean="0"/>
              <a:t>might tend to </a:t>
            </a:r>
            <a:r>
              <a:rPr lang="en-US" dirty="0"/>
              <a:t>impede </a:t>
            </a:r>
            <a:r>
              <a:rPr lang="en-US" dirty="0" smtClean="0"/>
              <a:t>innovation </a:t>
            </a:r>
            <a:endParaRPr lang="en-US" sz="2000" dirty="0" smtClean="0"/>
          </a:p>
          <a:p>
            <a:r>
              <a:rPr lang="en-US" sz="2000" dirty="0" smtClean="0"/>
              <a:t>more </a:t>
            </a:r>
            <a:r>
              <a:rPr lang="en-US" sz="2000" dirty="0"/>
              <a:t>than it would tend to promote </a:t>
            </a:r>
            <a:r>
              <a:rPr lang="en-US" sz="2000" dirty="0" smtClean="0"/>
              <a:t>it”  </a:t>
            </a:r>
          </a:p>
          <a:p>
            <a:r>
              <a:rPr lang="en-US" sz="2000" i="1" dirty="0"/>
              <a:t>	</a:t>
            </a:r>
            <a:r>
              <a:rPr lang="en-US" sz="2000" i="1" dirty="0" smtClean="0"/>
              <a:t>Mayo</a:t>
            </a:r>
            <a:r>
              <a:rPr lang="en-US" sz="2000" dirty="0" smtClean="0"/>
              <a:t> (Justice Breyer), stated without citation, </a:t>
            </a:r>
          </a:p>
          <a:p>
            <a:r>
              <a:rPr lang="en-US" sz="2000" dirty="0"/>
              <a:t>	</a:t>
            </a:r>
            <a:r>
              <a:rPr lang="en-US" sz="2000" dirty="0" smtClean="0"/>
              <a:t>quoted in </a:t>
            </a:r>
            <a:r>
              <a:rPr lang="en-US" sz="2000" i="1" dirty="0" smtClean="0"/>
              <a:t>Alice</a:t>
            </a:r>
            <a:r>
              <a:rPr lang="en-US" sz="2000" dirty="0" smtClean="0"/>
              <a:t> (Justice Thomas) and </a:t>
            </a:r>
          </a:p>
          <a:p>
            <a:r>
              <a:rPr lang="en-US" sz="2000" dirty="0"/>
              <a:t>	</a:t>
            </a:r>
            <a:r>
              <a:rPr lang="en-US" sz="2000" dirty="0" smtClean="0"/>
              <a:t>repeated by Judge Mayer several times. </a:t>
            </a:r>
          </a:p>
          <a:p>
            <a:r>
              <a:rPr lang="en-US" sz="2000" dirty="0"/>
              <a:t>	</a:t>
            </a:r>
            <a:endParaRPr lang="en-US" sz="2000" dirty="0" smtClean="0"/>
          </a:p>
          <a:p>
            <a:r>
              <a:rPr lang="en-US" sz="2000" dirty="0" smtClean="0"/>
              <a:t> Similarly, </a:t>
            </a:r>
            <a:r>
              <a:rPr lang="en-US" sz="2000" i="1" dirty="0" smtClean="0"/>
              <a:t>KSR</a:t>
            </a:r>
            <a:r>
              <a:rPr lang="en-US" sz="2000" dirty="0" smtClean="0"/>
              <a:t> (Justice Kennedy):  </a:t>
            </a:r>
          </a:p>
          <a:p>
            <a:r>
              <a:rPr lang="en-US" sz="2000" dirty="0" smtClean="0"/>
              <a:t>“Granting </a:t>
            </a:r>
            <a:r>
              <a:rPr lang="en-US" sz="2000" dirty="0"/>
              <a:t>patent protection to advances that would occur in the ordinary course without real innovation </a:t>
            </a:r>
            <a:endParaRPr lang="en-US" sz="2000" dirty="0" smtClean="0"/>
          </a:p>
          <a:p>
            <a:r>
              <a:rPr lang="en-US" dirty="0" smtClean="0"/>
              <a:t>retards progress …</a:t>
            </a:r>
            <a:r>
              <a:rPr lang="en-US" sz="2400" b="1" i="1" dirty="0" smtClean="0"/>
              <a:t> </a:t>
            </a:r>
            <a:r>
              <a:rPr lang="en-US" sz="2000" dirty="0" smtClean="0"/>
              <a:t> </a:t>
            </a:r>
          </a:p>
          <a:p>
            <a:r>
              <a:rPr lang="en-US" sz="2000" dirty="0"/>
              <a:t>	</a:t>
            </a:r>
            <a:r>
              <a:rPr lang="en-US" sz="2000" dirty="0" smtClean="0"/>
              <a:t> BISS?  Based on the logic stemming from the Court's deep and thorough understanding of the patent system - from glimmer in the inventor's eye through patent application … and sometimes the Supreme Court??  </a:t>
            </a:r>
          </a:p>
          <a:p>
            <a:endParaRPr lang="en-US" sz="2000" dirty="0"/>
          </a:p>
        </p:txBody>
      </p:sp>
      <p:sp>
        <p:nvSpPr>
          <p:cNvPr id="4" name="Date Placeholder 3"/>
          <p:cNvSpPr>
            <a:spLocks noGrp="1"/>
          </p:cNvSpPr>
          <p:nvPr>
            <p:ph type="dt" sz="half" idx="10"/>
          </p:nvPr>
        </p:nvSpPr>
        <p:spPr/>
        <p:txBody>
          <a:bodyPr/>
          <a:lstStyle/>
          <a:p>
            <a:r>
              <a:rPr lang="en-US" smtClean="0"/>
              <a:t>RJM 3/12/2015</a:t>
            </a:r>
            <a:endParaRPr lang="en-US" dirty="0"/>
          </a:p>
        </p:txBody>
      </p:sp>
      <p:sp>
        <p:nvSpPr>
          <p:cNvPr id="5" name="Footer Placeholder 4"/>
          <p:cNvSpPr>
            <a:spLocks noGrp="1"/>
          </p:cNvSpPr>
          <p:nvPr>
            <p:ph type="ftr" sz="quarter" idx="11"/>
          </p:nvPr>
        </p:nvSpPr>
        <p:spPr/>
        <p:txBody>
          <a:body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p>
            <a:fld id="{F68C85B1-29B0-4A5C-B207-FB3054EFB869}" type="slidenum">
              <a:rPr lang="en-US" smtClean="0"/>
              <a:pPr/>
              <a:t>47</a:t>
            </a:fld>
            <a:endParaRPr lang="en-US"/>
          </a:p>
        </p:txBody>
      </p:sp>
    </p:spTree>
    <p:extLst>
      <p:ext uri="{BB962C8B-B14F-4D97-AF65-F5344CB8AC3E}">
        <p14:creationId xmlns:p14="http://schemas.microsoft.com/office/powerpoint/2010/main" val="28291085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520988"/>
            <a:ext cx="8229600" cy="677108"/>
          </a:xfrm>
        </p:spPr>
        <p:txBody>
          <a:bodyPr>
            <a:spAutoFit/>
          </a:bodyPr>
          <a:lstStyle/>
          <a:p>
            <a:r>
              <a:rPr lang="en-US" sz="3800" dirty="0" smtClean="0"/>
              <a:t>Weasel Words in the Land of 101</a:t>
            </a:r>
            <a:endParaRPr lang="en-US" sz="3800" dirty="0"/>
          </a:p>
        </p:txBody>
      </p:sp>
      <p:sp>
        <p:nvSpPr>
          <p:cNvPr id="3" name="Content Placeholder 2"/>
          <p:cNvSpPr>
            <a:spLocks noGrp="1"/>
          </p:cNvSpPr>
          <p:nvPr>
            <p:ph idx="1"/>
          </p:nvPr>
        </p:nvSpPr>
        <p:spPr>
          <a:xfrm>
            <a:off x="430472" y="1524000"/>
            <a:ext cx="8229600" cy="4031873"/>
          </a:xfrm>
        </p:spPr>
        <p:txBody>
          <a:bodyPr/>
          <a:lstStyle/>
          <a:p>
            <a:r>
              <a:rPr lang="en-US" sz="3200" dirty="0"/>
              <a:t>T</a:t>
            </a:r>
            <a:r>
              <a:rPr lang="en-US" sz="3200" dirty="0" smtClean="0"/>
              <a:t>he MPEP on the subject of business methods, until State Street:  </a:t>
            </a:r>
          </a:p>
          <a:p>
            <a:endParaRPr lang="en-US" sz="3200" dirty="0"/>
          </a:p>
          <a:p>
            <a:r>
              <a:rPr lang="en-US" sz="3200" dirty="0" smtClean="0"/>
              <a:t>“Though </a:t>
            </a:r>
            <a:r>
              <a:rPr lang="en-US" sz="3200" u="sng" dirty="0" smtClean="0"/>
              <a:t>seemingly</a:t>
            </a:r>
            <a:r>
              <a:rPr lang="en-US" sz="3200" dirty="0"/>
              <a:t> </a:t>
            </a:r>
            <a:endParaRPr lang="en-US" sz="3200" dirty="0" smtClean="0"/>
          </a:p>
          <a:p>
            <a:r>
              <a:rPr lang="en-US" sz="3200" dirty="0" smtClean="0"/>
              <a:t>within the  category of process or method, </a:t>
            </a:r>
          </a:p>
          <a:p>
            <a:r>
              <a:rPr lang="en-US" sz="3200" dirty="0" smtClean="0"/>
              <a:t>a method of doing business </a:t>
            </a:r>
          </a:p>
          <a:p>
            <a:r>
              <a:rPr lang="en-US" sz="3200" u="sng" dirty="0" smtClean="0"/>
              <a:t>can</a:t>
            </a:r>
            <a:r>
              <a:rPr lang="en-US" sz="3200" dirty="0" smtClean="0"/>
              <a:t> be rejected </a:t>
            </a:r>
          </a:p>
          <a:p>
            <a:r>
              <a:rPr lang="en-US" sz="3200" dirty="0" smtClean="0"/>
              <a:t>as not being within the statutory classes.”</a:t>
            </a:r>
            <a:endParaRPr lang="en-US" sz="3200" dirty="0"/>
          </a:p>
        </p:txBody>
      </p:sp>
      <p:sp>
        <p:nvSpPr>
          <p:cNvPr id="4" name="Date Placeholder 3"/>
          <p:cNvSpPr>
            <a:spLocks noGrp="1"/>
          </p:cNvSpPr>
          <p:nvPr>
            <p:ph type="dt" sz="half" idx="10"/>
          </p:nvPr>
        </p:nvSpPr>
        <p:spPr/>
        <p:txBody>
          <a:bodyPr/>
          <a:lstStyle/>
          <a:p>
            <a:r>
              <a:rPr lang="en-US" smtClean="0"/>
              <a:t>RJM 3/12/2015</a:t>
            </a:r>
            <a:endParaRPr lang="en-US" dirty="0"/>
          </a:p>
        </p:txBody>
      </p:sp>
      <p:sp>
        <p:nvSpPr>
          <p:cNvPr id="5" name="Footer Placeholder 4"/>
          <p:cNvSpPr>
            <a:spLocks noGrp="1"/>
          </p:cNvSpPr>
          <p:nvPr>
            <p:ph type="ftr" sz="quarter" idx="11"/>
          </p:nvPr>
        </p:nvSpPr>
        <p:spPr/>
        <p:txBody>
          <a:body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p>
            <a:fld id="{F68C85B1-29B0-4A5C-B207-FB3054EFB869}" type="slidenum">
              <a:rPr lang="en-US" smtClean="0"/>
              <a:pPr/>
              <a:t>48</a:t>
            </a:fld>
            <a:endParaRPr lang="en-US"/>
          </a:p>
        </p:txBody>
      </p:sp>
    </p:spTree>
    <p:extLst>
      <p:ext uri="{BB962C8B-B14F-4D97-AF65-F5344CB8AC3E}">
        <p14:creationId xmlns:p14="http://schemas.microsoft.com/office/powerpoint/2010/main" val="26633701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455" y="332093"/>
            <a:ext cx="8382000" cy="1323439"/>
          </a:xfrm>
        </p:spPr>
        <p:txBody>
          <a:bodyPr wrap="square">
            <a:spAutoFit/>
          </a:bodyPr>
          <a:lstStyle/>
          <a:p>
            <a:r>
              <a:rPr lang="en-US" dirty="0" smtClean="0"/>
              <a:t>Mathematical Representation of the Justification to Repeal 101</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49</a:t>
            </a:fld>
            <a:endParaRPr lang="en-US"/>
          </a:p>
        </p:txBody>
      </p:sp>
      <p:sp>
        <p:nvSpPr>
          <p:cNvPr id="6" name="Content Placeholder 5"/>
          <p:cNvSpPr>
            <a:spLocks noGrp="1"/>
          </p:cNvSpPr>
          <p:nvPr>
            <p:ph idx="1"/>
          </p:nvPr>
        </p:nvSpPr>
        <p:spPr>
          <a:xfrm>
            <a:off x="470455" y="2245816"/>
            <a:ext cx="8368745" cy="3539430"/>
          </a:xfrm>
          <a:noFill/>
        </p:spPr>
        <p:txBody>
          <a:bodyPr/>
          <a:lstStyle/>
          <a:p>
            <a:r>
              <a:rPr lang="en-US" sz="3200" dirty="0"/>
              <a:t>102, 103 and 112 span the vector space </a:t>
            </a:r>
            <a:r>
              <a:rPr lang="en-US" sz="3200" dirty="0" smtClean="0"/>
              <a:t>of -- </a:t>
            </a:r>
            <a:r>
              <a:rPr lang="en-US" sz="3200" dirty="0"/>
              <a:t>are basis vectors for </a:t>
            </a:r>
            <a:r>
              <a:rPr lang="en-US" sz="3200" dirty="0" smtClean="0"/>
              <a:t>-- </a:t>
            </a:r>
            <a:r>
              <a:rPr lang="en-US" sz="3200" dirty="0"/>
              <a:t>validity.</a:t>
            </a:r>
          </a:p>
          <a:p>
            <a:endParaRPr lang="en-US" sz="3200" dirty="0"/>
          </a:p>
          <a:p>
            <a:r>
              <a:rPr lang="en-US" sz="3200" dirty="0"/>
              <a:t>101 can always be expressed as a linear combination of those basis vectors.</a:t>
            </a:r>
          </a:p>
          <a:p>
            <a:endParaRPr lang="en-US" sz="3200" dirty="0"/>
          </a:p>
          <a:p>
            <a:endParaRPr lang="en-US" sz="3200" dirty="0"/>
          </a:p>
        </p:txBody>
      </p:sp>
    </p:spTree>
    <p:extLst>
      <p:ext uri="{BB962C8B-B14F-4D97-AF65-F5344CB8AC3E}">
        <p14:creationId xmlns:p14="http://schemas.microsoft.com/office/powerpoint/2010/main" val="3561983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558" y="259378"/>
            <a:ext cx="8673545" cy="646331"/>
          </a:xfrm>
        </p:spPr>
        <p:txBody>
          <a:bodyPr wrap="square">
            <a:spAutoFit/>
          </a:bodyPr>
          <a:lstStyle/>
          <a:p>
            <a:r>
              <a:rPr lang="en-US" sz="3600" dirty="0" smtClean="0"/>
              <a:t>Placement Test – POVs</a:t>
            </a:r>
            <a:endParaRPr lang="en-US" sz="3600" i="1"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5</a:t>
            </a:fld>
            <a:endParaRPr lang="en-US"/>
          </a:p>
        </p:txBody>
      </p:sp>
      <p:sp>
        <p:nvSpPr>
          <p:cNvPr id="6" name="Content Placeholder 5"/>
          <p:cNvSpPr>
            <a:spLocks noGrp="1"/>
          </p:cNvSpPr>
          <p:nvPr>
            <p:ph idx="1"/>
          </p:nvPr>
        </p:nvSpPr>
        <p:spPr>
          <a:xfrm>
            <a:off x="368558" y="1143000"/>
            <a:ext cx="8673545" cy="4616648"/>
          </a:xfrm>
          <a:noFill/>
        </p:spPr>
        <p:txBody>
          <a:bodyPr/>
          <a:lstStyle/>
          <a:p>
            <a:pPr>
              <a:spcAft>
                <a:spcPts val="1200"/>
              </a:spcAft>
            </a:pPr>
            <a:r>
              <a:rPr lang="en-US" dirty="0" smtClean="0"/>
              <a:t>I mostly represent / identify with / sympathize with</a:t>
            </a:r>
          </a:p>
          <a:p>
            <a:pPr>
              <a:spcAft>
                <a:spcPts val="1200"/>
              </a:spcAft>
            </a:pPr>
            <a:r>
              <a:rPr lang="en-US" dirty="0"/>
              <a:t>	</a:t>
            </a:r>
            <a:r>
              <a:rPr lang="en-US" dirty="0" smtClean="0"/>
              <a:t>a.  Patent Applicants/Owners   </a:t>
            </a:r>
          </a:p>
          <a:p>
            <a:pPr>
              <a:spcAft>
                <a:spcPts val="1200"/>
              </a:spcAft>
            </a:pPr>
            <a:r>
              <a:rPr lang="en-US" dirty="0"/>
              <a:t>	</a:t>
            </a:r>
            <a:r>
              <a:rPr lang="en-US" dirty="0" smtClean="0"/>
              <a:t>b.  Accused Infringers  </a:t>
            </a:r>
          </a:p>
          <a:p>
            <a:pPr>
              <a:spcAft>
                <a:spcPts val="1200"/>
              </a:spcAft>
            </a:pPr>
            <a:r>
              <a:rPr lang="en-US" dirty="0"/>
              <a:t>	</a:t>
            </a:r>
            <a:r>
              <a:rPr lang="en-US" dirty="0" smtClean="0"/>
              <a:t>c.  Both</a:t>
            </a:r>
          </a:p>
          <a:p>
            <a:pPr>
              <a:spcAft>
                <a:spcPts val="1200"/>
              </a:spcAft>
            </a:pPr>
            <a:r>
              <a:rPr lang="en-US" dirty="0"/>
              <a:t>	</a:t>
            </a:r>
            <a:r>
              <a:rPr lang="en-US" dirty="0" smtClean="0"/>
              <a:t>d.  The PTO</a:t>
            </a:r>
          </a:p>
          <a:p>
            <a:pPr>
              <a:spcAft>
                <a:spcPts val="1200"/>
              </a:spcAft>
            </a:pPr>
            <a:r>
              <a:rPr lang="en-US" dirty="0"/>
              <a:t>	</a:t>
            </a:r>
            <a:r>
              <a:rPr lang="en-US" dirty="0" smtClean="0"/>
              <a:t>e.  </a:t>
            </a:r>
            <a:r>
              <a:rPr lang="en-US" dirty="0"/>
              <a:t>T</a:t>
            </a:r>
            <a:r>
              <a:rPr lang="en-US" dirty="0" smtClean="0"/>
              <a:t>he Public</a:t>
            </a:r>
          </a:p>
          <a:p>
            <a:pPr>
              <a:spcAft>
                <a:spcPts val="1200"/>
              </a:spcAft>
            </a:pPr>
            <a:r>
              <a:rPr lang="en-US" dirty="0"/>
              <a:t>	</a:t>
            </a:r>
            <a:r>
              <a:rPr lang="en-US" dirty="0" smtClean="0"/>
              <a:t>e. </a:t>
            </a:r>
            <a:r>
              <a:rPr lang="en-US" dirty="0"/>
              <a:t> </a:t>
            </a:r>
            <a:r>
              <a:rPr lang="en-US" dirty="0" smtClean="0"/>
              <a:t>All of the above</a:t>
            </a:r>
          </a:p>
          <a:p>
            <a:pPr>
              <a:spcAft>
                <a:spcPts val="1200"/>
              </a:spcAft>
            </a:pPr>
            <a:r>
              <a:rPr lang="en-US" dirty="0"/>
              <a:t>	</a:t>
            </a:r>
            <a:r>
              <a:rPr lang="en-US" dirty="0" smtClean="0"/>
              <a:t>f.  None of the above</a:t>
            </a:r>
          </a:p>
        </p:txBody>
      </p:sp>
    </p:spTree>
    <p:extLst>
      <p:ext uri="{BB962C8B-B14F-4D97-AF65-F5344CB8AC3E}">
        <p14:creationId xmlns:p14="http://schemas.microsoft.com/office/powerpoint/2010/main" val="21315669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200" y="381000"/>
            <a:ext cx="2969413" cy="990600"/>
          </a:xfrm>
        </p:spPr>
        <p:txBody>
          <a:bodyPr/>
          <a:lstStyle/>
          <a:p>
            <a:r>
              <a:rPr lang="en-US" sz="2700" dirty="0"/>
              <a:t>Sup Ct: who wrote what when</a:t>
            </a:r>
          </a:p>
        </p:txBody>
      </p:sp>
      <p:sp>
        <p:nvSpPr>
          <p:cNvPr id="4" name="Date Placeholder 3"/>
          <p:cNvSpPr>
            <a:spLocks noGrp="1"/>
          </p:cNvSpPr>
          <p:nvPr>
            <p:ph type="dt" sz="half" idx="10"/>
          </p:nvPr>
        </p:nvSpPr>
        <p:spPr/>
        <p:txBody>
          <a:bodyPr/>
          <a:lstStyle/>
          <a:p>
            <a:r>
              <a:rPr lang="en-US" smtClean="0">
                <a:solidFill>
                  <a:srgbClr val="000000"/>
                </a:solidFill>
              </a:rPr>
              <a:t>RJM 3/12/2015</a:t>
            </a:r>
            <a:endParaRPr lang="en-US" dirty="0">
              <a:solidFill>
                <a:srgbClr val="000000"/>
              </a:solidFill>
            </a:endParaRPr>
          </a:p>
        </p:txBody>
      </p:sp>
      <p:sp>
        <p:nvSpPr>
          <p:cNvPr id="5" name="Footer Placeholder 4"/>
          <p:cNvSpPr>
            <a:spLocks noGrp="1"/>
          </p:cNvSpPr>
          <p:nvPr>
            <p:ph type="ftr" sz="quarter" idx="11"/>
          </p:nvPr>
        </p:nvSpPr>
        <p:spPr>
          <a:xfrm>
            <a:off x="2743200" y="6393656"/>
            <a:ext cx="4291792" cy="311944"/>
          </a:xfrm>
        </p:spPr>
        <p:txBody>
          <a:bodyPr/>
          <a:lstStyle/>
          <a:p>
            <a:r>
              <a:rPr lang="en-US" dirty="0" smtClean="0">
                <a:solidFill>
                  <a:srgbClr val="000000"/>
                </a:solidFill>
              </a:rPr>
              <a:t>Impact of the Sup. Ct. on Pat. </a:t>
            </a:r>
            <a:r>
              <a:rPr lang="en-US" dirty="0" err="1" smtClean="0">
                <a:solidFill>
                  <a:srgbClr val="000000"/>
                </a:solidFill>
              </a:rPr>
              <a:t>Enf</a:t>
            </a:r>
            <a:r>
              <a:rPr lang="en-US" dirty="0" smtClean="0">
                <a:solidFill>
                  <a:srgbClr val="000000"/>
                </a:solidFill>
              </a:rPr>
              <a:t>. - SF - March 2015</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F68C85B1-29B0-4A5C-B207-FB3054EFB869}" type="slidenum">
              <a:rPr lang="en-US" smtClean="0">
                <a:solidFill>
                  <a:srgbClr val="000000"/>
                </a:solidFill>
              </a:rPr>
              <a:pPr/>
              <a:t>50</a:t>
            </a:fld>
            <a:endParaRPr lang="en-US">
              <a:solidFill>
                <a:srgbClr val="000000"/>
              </a:solidFill>
            </a:endParaRPr>
          </a:p>
        </p:txBody>
      </p:sp>
      <p:graphicFrame>
        <p:nvGraphicFramePr>
          <p:cNvPr id="8" name="Table 7"/>
          <p:cNvGraphicFramePr>
            <a:graphicFrameLocks noGrp="1"/>
          </p:cNvGraphicFramePr>
          <p:nvPr>
            <p:extLst/>
          </p:nvPr>
        </p:nvGraphicFramePr>
        <p:xfrm>
          <a:off x="342900" y="1063348"/>
          <a:ext cx="4229101" cy="2674620"/>
        </p:xfrm>
        <a:graphic>
          <a:graphicData uri="http://schemas.openxmlformats.org/drawingml/2006/table">
            <a:tbl>
              <a:tblPr firstRow="1" bandRow="1">
                <a:tableStyleId>{C4B1156A-380E-4F78-BDF5-A606A8083BF9}</a:tableStyleId>
              </a:tblPr>
              <a:tblGrid>
                <a:gridCol w="1619656"/>
                <a:gridCol w="1349713"/>
                <a:gridCol w="1259732"/>
              </a:tblGrid>
              <a:tr h="297180">
                <a:tc>
                  <a:txBody>
                    <a:bodyPr/>
                    <a:lstStyle/>
                    <a:p>
                      <a:r>
                        <a:rPr lang="en-US" sz="1500" b="1" dirty="0" smtClean="0">
                          <a:latin typeface="Courier New" panose="02070309020205020404" pitchFamily="49" charset="0"/>
                          <a:cs typeface="Courier New" panose="02070309020205020404" pitchFamily="49" charset="0"/>
                        </a:rPr>
                        <a:t>Benson</a:t>
                      </a:r>
                      <a:endParaRPr lang="en-US" sz="1500" b="1" dirty="0" smtClean="0">
                        <a:solidFill>
                          <a:schemeClr val="tx1"/>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Douglas</a:t>
                      </a:r>
                      <a:endParaRPr lang="en-US" sz="1500" b="1" dirty="0">
                        <a:solidFill>
                          <a:schemeClr val="tx1"/>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11/20/72</a:t>
                      </a:r>
                      <a:endParaRPr lang="en-US" sz="1500" b="1" dirty="0">
                        <a:solidFill>
                          <a:schemeClr val="tx1"/>
                        </a:solidFill>
                        <a:latin typeface="Courier New" panose="02070309020205020404" pitchFamily="49" charset="0"/>
                        <a:cs typeface="Courier New" panose="02070309020205020404" pitchFamily="49" charset="0"/>
                      </a:endParaRPr>
                    </a:p>
                  </a:txBody>
                  <a:tcPr marL="68580" marR="68580" marT="34290" marB="34290"/>
                </a:tc>
              </a:tr>
              <a:tr h="297180">
                <a:tc>
                  <a:txBody>
                    <a:bodyPr/>
                    <a:lstStyle/>
                    <a:p>
                      <a:r>
                        <a:rPr lang="en-US" sz="1500" b="1" dirty="0" err="1" smtClean="0">
                          <a:latin typeface="Courier New" panose="02070309020205020404" pitchFamily="49" charset="0"/>
                          <a:cs typeface="Courier New" panose="02070309020205020404" pitchFamily="49" charset="0"/>
                        </a:rPr>
                        <a:t>Flook</a:t>
                      </a:r>
                      <a:endParaRPr lang="en-US" sz="1500" b="1" dirty="0">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Stevens</a:t>
                      </a:r>
                      <a:endParaRPr lang="en-US" sz="1500" b="1" dirty="0">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06/22/78</a:t>
                      </a:r>
                      <a:endParaRPr lang="en-US" sz="1500" b="1" dirty="0">
                        <a:latin typeface="Courier New" panose="02070309020205020404" pitchFamily="49" charset="0"/>
                        <a:cs typeface="Courier New" panose="02070309020205020404" pitchFamily="49" charset="0"/>
                      </a:endParaRPr>
                    </a:p>
                  </a:txBody>
                  <a:tcPr marL="68580" marR="68580" marT="34290" marB="34290"/>
                </a:tc>
              </a:tr>
              <a:tr h="297180">
                <a:tc>
                  <a:txBody>
                    <a:bodyPr/>
                    <a:lstStyle/>
                    <a:p>
                      <a:r>
                        <a:rPr lang="en-US" sz="1500" b="1" dirty="0" err="1" smtClean="0">
                          <a:latin typeface="Courier New" panose="02070309020205020404" pitchFamily="49" charset="0"/>
                          <a:cs typeface="Courier New" panose="02070309020205020404" pitchFamily="49" charset="0"/>
                        </a:rPr>
                        <a:t>Chakrabarty</a:t>
                      </a:r>
                      <a:endParaRPr lang="en-US" sz="1500" b="1" dirty="0">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Burger</a:t>
                      </a:r>
                      <a:endParaRPr lang="en-US" sz="1500" b="1" dirty="0">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01/16/80</a:t>
                      </a:r>
                      <a:endParaRPr lang="en-US" sz="1500" b="1" dirty="0">
                        <a:latin typeface="Courier New" panose="02070309020205020404" pitchFamily="49" charset="0"/>
                        <a:cs typeface="Courier New" panose="02070309020205020404" pitchFamily="49" charset="0"/>
                      </a:endParaRPr>
                    </a:p>
                  </a:txBody>
                  <a:tcPr marL="68580" marR="68580" marT="34290" marB="34290"/>
                </a:tc>
              </a:tr>
              <a:tr h="297180">
                <a:tc>
                  <a:txBody>
                    <a:bodyPr/>
                    <a:lstStyle/>
                    <a:p>
                      <a:r>
                        <a:rPr lang="en-US" sz="1500" b="1" dirty="0" err="1" smtClean="0">
                          <a:latin typeface="Courier New" panose="02070309020205020404" pitchFamily="49" charset="0"/>
                          <a:cs typeface="Courier New" panose="02070309020205020404" pitchFamily="49" charset="0"/>
                        </a:rPr>
                        <a:t>Diehr</a:t>
                      </a:r>
                      <a:endParaRPr lang="en-US" sz="1500" b="1" dirty="0">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Rehnquist</a:t>
                      </a:r>
                      <a:endParaRPr lang="en-US" sz="1500" b="1" dirty="0">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03/03/81</a:t>
                      </a:r>
                      <a:endParaRPr lang="en-US" sz="1500" b="1" dirty="0">
                        <a:latin typeface="Courier New" panose="02070309020205020404" pitchFamily="49" charset="0"/>
                        <a:cs typeface="Courier New" panose="02070309020205020404" pitchFamily="49" charset="0"/>
                      </a:endParaRPr>
                    </a:p>
                  </a:txBody>
                  <a:tcPr marL="68580" marR="68580" marT="34290" marB="34290"/>
                </a:tc>
              </a:tr>
              <a:tr h="297180">
                <a:tc>
                  <a:txBody>
                    <a:bodyPr/>
                    <a:lstStyle/>
                    <a:p>
                      <a:r>
                        <a:rPr lang="en-US" sz="1500" b="1" dirty="0" err="1" smtClean="0">
                          <a:solidFill>
                            <a:srgbClr val="7030A0"/>
                          </a:solidFill>
                          <a:latin typeface="Courier New" panose="02070309020205020404" pitchFamily="49" charset="0"/>
                          <a:cs typeface="Courier New" panose="02070309020205020404" pitchFamily="49" charset="0"/>
                        </a:rPr>
                        <a:t>Markman</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Souter</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04/23/96</a:t>
                      </a:r>
                    </a:p>
                  </a:txBody>
                  <a:tcPr marL="68580" marR="68580" marT="34290" marB="34290"/>
                </a:tc>
              </a:tr>
              <a:tr h="297180">
                <a:tc>
                  <a:txBody>
                    <a:bodyPr/>
                    <a:lstStyle/>
                    <a:p>
                      <a:r>
                        <a:rPr lang="en-US" sz="1500" b="1" dirty="0" smtClean="0">
                          <a:solidFill>
                            <a:srgbClr val="7030A0"/>
                          </a:solidFill>
                          <a:latin typeface="Courier New" panose="02070309020205020404" pitchFamily="49" charset="0"/>
                          <a:cs typeface="Courier New" panose="02070309020205020404" pitchFamily="49" charset="0"/>
                        </a:rPr>
                        <a:t>Warner-</a:t>
                      </a:r>
                      <a:r>
                        <a:rPr lang="en-US" sz="1500" b="1" dirty="0" err="1" smtClean="0">
                          <a:solidFill>
                            <a:srgbClr val="7030A0"/>
                          </a:solidFill>
                          <a:latin typeface="Courier New" panose="02070309020205020404" pitchFamily="49" charset="0"/>
                          <a:cs typeface="Courier New" panose="02070309020205020404" pitchFamily="49" charset="0"/>
                        </a:rPr>
                        <a:t>Jenk</a:t>
                      </a:r>
                      <a:r>
                        <a:rPr lang="en-US" sz="1500" b="1" dirty="0" smtClean="0">
                          <a:solidFill>
                            <a:srgbClr val="7030A0"/>
                          </a:solidFill>
                          <a:latin typeface="Courier New" panose="02070309020205020404" pitchFamily="49" charset="0"/>
                          <a:cs typeface="Courier New" panose="02070309020205020404" pitchFamily="49" charset="0"/>
                        </a:rPr>
                        <a:t>.</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Thomas</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03/03/97</a:t>
                      </a:r>
                    </a:p>
                  </a:txBody>
                  <a:tcPr marL="68580" marR="68580" marT="34290" marB="34290"/>
                </a:tc>
              </a:tr>
              <a:tr h="297180">
                <a:tc>
                  <a:txBody>
                    <a:bodyPr/>
                    <a:lstStyle/>
                    <a:p>
                      <a:r>
                        <a:rPr lang="en-US" sz="1500" b="1" dirty="0" err="1" smtClean="0">
                          <a:solidFill>
                            <a:srgbClr val="7030A0"/>
                          </a:solidFill>
                          <a:latin typeface="Courier New" panose="02070309020205020404" pitchFamily="49" charset="0"/>
                          <a:cs typeface="Courier New" panose="02070309020205020404" pitchFamily="49" charset="0"/>
                        </a:rPr>
                        <a:t>Festo</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Kennedy</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05/28/02</a:t>
                      </a:r>
                    </a:p>
                  </a:txBody>
                  <a:tcPr marL="68580" marR="68580" marT="34290" marB="34290"/>
                </a:tc>
              </a:tr>
              <a:tr h="297180">
                <a:tc>
                  <a:txBody>
                    <a:bodyPr/>
                    <a:lstStyle/>
                    <a:p>
                      <a:r>
                        <a:rPr lang="en-US" sz="1500" b="1" dirty="0" err="1" smtClean="0">
                          <a:solidFill>
                            <a:srgbClr val="7030A0"/>
                          </a:solidFill>
                          <a:latin typeface="Courier New" panose="02070309020205020404" pitchFamily="49" charset="0"/>
                          <a:cs typeface="Courier New" panose="02070309020205020404" pitchFamily="49" charset="0"/>
                        </a:rPr>
                        <a:t>Vornado</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Scalia</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06/03/02</a:t>
                      </a:r>
                    </a:p>
                  </a:txBody>
                  <a:tcPr marL="68580" marR="68580" marT="34290" marB="34290"/>
                </a:tc>
              </a:tr>
              <a:tr h="297180">
                <a:tc>
                  <a:txBody>
                    <a:bodyPr/>
                    <a:lstStyle/>
                    <a:p>
                      <a:r>
                        <a:rPr lang="en-US" sz="1500" b="1" dirty="0" smtClean="0">
                          <a:solidFill>
                            <a:srgbClr val="7030A0"/>
                          </a:solidFill>
                          <a:latin typeface="Courier New" panose="02070309020205020404" pitchFamily="49" charset="0"/>
                          <a:cs typeface="Courier New" panose="02070309020205020404" pitchFamily="49" charset="0"/>
                        </a:rPr>
                        <a:t>KSR</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Kennedy</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04/30/07</a:t>
                      </a:r>
                    </a:p>
                  </a:txBody>
                  <a:tcPr marL="68580" marR="68580" marT="34290" marB="34290"/>
                </a:tc>
              </a:tr>
            </a:tbl>
          </a:graphicData>
        </a:graphic>
      </p:graphicFrame>
      <p:sp>
        <p:nvSpPr>
          <p:cNvPr id="14" name="Content Placeholder 13"/>
          <p:cNvSpPr>
            <a:spLocks noGrp="1"/>
          </p:cNvSpPr>
          <p:nvPr>
            <p:ph idx="1"/>
          </p:nvPr>
        </p:nvSpPr>
        <p:spPr>
          <a:xfrm>
            <a:off x="1653778" y="4025504"/>
            <a:ext cx="1165622" cy="1015663"/>
          </a:xfrm>
        </p:spPr>
        <p:txBody>
          <a:bodyPr/>
          <a:lstStyle/>
          <a:p>
            <a:r>
              <a:rPr lang="en-US" sz="1500" b="1" dirty="0"/>
              <a:t>BLACK: 101</a:t>
            </a:r>
          </a:p>
          <a:p>
            <a:r>
              <a:rPr lang="en-US" sz="1500" b="1" dirty="0">
                <a:solidFill>
                  <a:srgbClr val="7030A0"/>
                </a:solidFill>
              </a:rPr>
              <a:t>PURPLE: Not 101</a:t>
            </a:r>
          </a:p>
        </p:txBody>
      </p:sp>
      <p:graphicFrame>
        <p:nvGraphicFramePr>
          <p:cNvPr id="9" name="Table 8"/>
          <p:cNvGraphicFramePr>
            <a:graphicFrameLocks noGrp="1"/>
          </p:cNvGraphicFramePr>
          <p:nvPr>
            <p:extLst/>
          </p:nvPr>
        </p:nvGraphicFramePr>
        <p:xfrm>
          <a:off x="4693444" y="2818202"/>
          <a:ext cx="4229101" cy="2697480"/>
        </p:xfrm>
        <a:graphic>
          <a:graphicData uri="http://schemas.openxmlformats.org/drawingml/2006/table">
            <a:tbl>
              <a:tblPr firstRow="1" bandRow="1">
                <a:tableStyleId>{C4B1156A-380E-4F78-BDF5-A606A8083BF9}</a:tableStyleId>
              </a:tblPr>
              <a:tblGrid>
                <a:gridCol w="1619656"/>
                <a:gridCol w="1349713"/>
                <a:gridCol w="1259732"/>
              </a:tblGrid>
              <a:tr h="297180">
                <a:tc>
                  <a:txBody>
                    <a:bodyPr/>
                    <a:lstStyle/>
                    <a:p>
                      <a:r>
                        <a:rPr lang="en-US" sz="1500" b="1" dirty="0" err="1" smtClean="0">
                          <a:latin typeface="Courier New" panose="02070309020205020404" pitchFamily="49" charset="0"/>
                          <a:cs typeface="Courier New" panose="02070309020205020404" pitchFamily="49" charset="0"/>
                        </a:rPr>
                        <a:t>Bilski</a:t>
                      </a:r>
                      <a:endParaRPr lang="en-US" sz="1500" b="1" dirty="0">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Kennedy</a:t>
                      </a:r>
                      <a:endParaRPr lang="en-US" sz="1500" b="1" dirty="0">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06/28/10</a:t>
                      </a:r>
                      <a:endParaRPr lang="en-US" sz="1800" b="1" dirty="0" smtClean="0">
                        <a:latin typeface="Courier New" panose="02070309020205020404" pitchFamily="49" charset="0"/>
                        <a:cs typeface="Courier New" panose="02070309020205020404" pitchFamily="49" charset="0"/>
                      </a:endParaRPr>
                    </a:p>
                  </a:txBody>
                  <a:tcPr marL="68580" marR="68580" marT="34290" marB="34290"/>
                </a:tc>
              </a:tr>
              <a:tr h="297180">
                <a:tc>
                  <a:txBody>
                    <a:bodyPr/>
                    <a:lstStyle/>
                    <a:p>
                      <a:r>
                        <a:rPr lang="en-US" sz="1500" b="1" dirty="0" smtClean="0">
                          <a:latin typeface="Courier New" panose="02070309020205020404" pitchFamily="49" charset="0"/>
                          <a:cs typeface="Courier New" panose="02070309020205020404" pitchFamily="49" charset="0"/>
                        </a:rPr>
                        <a:t>Mayo</a:t>
                      </a:r>
                      <a:endParaRPr lang="en-US" sz="1500" b="1" dirty="0">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Breyer</a:t>
                      </a:r>
                      <a:endParaRPr lang="en-US" sz="1500" b="1" dirty="0">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03/20/12</a:t>
                      </a:r>
                      <a:endParaRPr lang="en-US" sz="1500" b="1" dirty="0">
                        <a:latin typeface="Courier New" panose="02070309020205020404" pitchFamily="49" charset="0"/>
                        <a:cs typeface="Courier New" panose="02070309020205020404" pitchFamily="49" charset="0"/>
                      </a:endParaRPr>
                    </a:p>
                  </a:txBody>
                  <a:tcPr marL="68580" marR="68580" marT="34290" marB="34290"/>
                </a:tc>
              </a:tr>
              <a:tr h="297180">
                <a:tc>
                  <a:txBody>
                    <a:bodyPr/>
                    <a:lstStyle/>
                    <a:p>
                      <a:r>
                        <a:rPr lang="en-US" sz="1500" b="1" dirty="0" smtClean="0">
                          <a:latin typeface="Courier New" panose="02070309020205020404" pitchFamily="49" charset="0"/>
                          <a:cs typeface="Courier New" panose="02070309020205020404" pitchFamily="49" charset="0"/>
                        </a:rPr>
                        <a:t>Myriad</a:t>
                      </a:r>
                      <a:endParaRPr lang="en-US" sz="1500" b="1" dirty="0">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Thomas</a:t>
                      </a:r>
                      <a:endParaRPr lang="en-US" sz="1500" b="1" dirty="0">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06/13/13</a:t>
                      </a:r>
                      <a:endParaRPr lang="en-US" sz="1500" b="1" dirty="0">
                        <a:latin typeface="Courier New" panose="02070309020205020404" pitchFamily="49" charset="0"/>
                        <a:cs typeface="Courier New" panose="02070309020205020404" pitchFamily="49" charset="0"/>
                      </a:endParaRPr>
                    </a:p>
                  </a:txBody>
                  <a:tcPr marL="68580" marR="68580" marT="34290" marB="34290"/>
                </a:tc>
              </a:tr>
              <a:tr h="525780">
                <a:tc>
                  <a:txBody>
                    <a:bodyPr/>
                    <a:lstStyle/>
                    <a:p>
                      <a:r>
                        <a:rPr lang="en-US" sz="1500" b="1" dirty="0" smtClean="0">
                          <a:solidFill>
                            <a:srgbClr val="7030A0"/>
                          </a:solidFill>
                          <a:latin typeface="Courier New" panose="02070309020205020404" pitchFamily="49" charset="0"/>
                          <a:cs typeface="Courier New" panose="02070309020205020404" pitchFamily="49" charset="0"/>
                        </a:rPr>
                        <a:t>Highmark )</a:t>
                      </a:r>
                    </a:p>
                    <a:p>
                      <a:r>
                        <a:rPr lang="en-US" sz="1500" b="1" dirty="0" smtClean="0">
                          <a:solidFill>
                            <a:srgbClr val="7030A0"/>
                          </a:solidFill>
                          <a:latin typeface="Courier New" panose="02070309020205020404" pitchFamily="49" charset="0"/>
                          <a:cs typeface="Courier New" panose="02070309020205020404" pitchFamily="49" charset="0"/>
                        </a:rPr>
                        <a:t>Octane   )</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Sotomayor</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04/29/14</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r>
              <a:tr h="320040">
                <a:tc>
                  <a:txBody>
                    <a:bodyPr/>
                    <a:lstStyle/>
                    <a:p>
                      <a:r>
                        <a:rPr lang="en-US" sz="1500" b="1" dirty="0" smtClean="0">
                          <a:solidFill>
                            <a:srgbClr val="7030A0"/>
                          </a:solidFill>
                          <a:latin typeface="Courier New" panose="02070309020205020404" pitchFamily="49" charset="0"/>
                          <a:cs typeface="Courier New" panose="02070309020205020404" pitchFamily="49" charset="0"/>
                        </a:rPr>
                        <a:t>Limelight</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Alito</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06/02/14</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r>
              <a:tr h="320040">
                <a:tc>
                  <a:txBody>
                    <a:bodyPr/>
                    <a:lstStyle/>
                    <a:p>
                      <a:r>
                        <a:rPr lang="en-US" sz="1500" b="1" dirty="0" smtClean="0">
                          <a:solidFill>
                            <a:srgbClr val="7030A0"/>
                          </a:solidFill>
                          <a:latin typeface="Courier New" panose="02070309020205020404" pitchFamily="49" charset="0"/>
                          <a:cs typeface="Courier New" panose="02070309020205020404" pitchFamily="49" charset="0"/>
                        </a:rPr>
                        <a:t>Nautilus</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Ginsburg</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06/02/14</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r>
              <a:tr h="320040">
                <a:tc>
                  <a:txBody>
                    <a:bodyPr/>
                    <a:lstStyle/>
                    <a:p>
                      <a:r>
                        <a:rPr lang="en-US" sz="1500" b="1" dirty="0" smtClean="0">
                          <a:latin typeface="Courier New" panose="02070309020205020404" pitchFamily="49" charset="0"/>
                          <a:cs typeface="Courier New" panose="02070309020205020404" pitchFamily="49" charset="0"/>
                        </a:rPr>
                        <a:t>Alice</a:t>
                      </a:r>
                      <a:endParaRPr lang="en-US" sz="1500" b="1" dirty="0">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Thomas</a:t>
                      </a:r>
                      <a:endParaRPr lang="en-US" sz="1500" b="1" dirty="0">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latin typeface="Courier New" panose="02070309020205020404" pitchFamily="49" charset="0"/>
                          <a:cs typeface="Courier New" panose="02070309020205020404" pitchFamily="49" charset="0"/>
                        </a:rPr>
                        <a:t>06/19/14</a:t>
                      </a:r>
                      <a:endParaRPr lang="en-US" sz="1500" b="1" dirty="0">
                        <a:latin typeface="Courier New" panose="02070309020205020404" pitchFamily="49" charset="0"/>
                        <a:cs typeface="Courier New" panose="02070309020205020404" pitchFamily="49" charset="0"/>
                      </a:endParaRPr>
                    </a:p>
                  </a:txBody>
                  <a:tcPr marL="68580" marR="68580" marT="34290" marB="34290"/>
                </a:tc>
              </a:tr>
              <a:tr h="320040">
                <a:tc>
                  <a:txBody>
                    <a:bodyPr/>
                    <a:lstStyle/>
                    <a:p>
                      <a:r>
                        <a:rPr lang="en-US" sz="1500" b="1" dirty="0" err="1" smtClean="0">
                          <a:solidFill>
                            <a:srgbClr val="7030A0"/>
                          </a:solidFill>
                          <a:latin typeface="Courier New" panose="02070309020205020404" pitchFamily="49" charset="0"/>
                          <a:cs typeface="Courier New" panose="02070309020205020404" pitchFamily="49" charset="0"/>
                        </a:rPr>
                        <a:t>Teva</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Breyer</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c>
                  <a:txBody>
                    <a:bodyPr/>
                    <a:lstStyle/>
                    <a:p>
                      <a:r>
                        <a:rPr lang="en-US" sz="1500" b="1" dirty="0" smtClean="0">
                          <a:solidFill>
                            <a:srgbClr val="7030A0"/>
                          </a:solidFill>
                          <a:latin typeface="Courier New" panose="02070309020205020404" pitchFamily="49" charset="0"/>
                          <a:cs typeface="Courier New" panose="02070309020205020404" pitchFamily="49" charset="0"/>
                        </a:rPr>
                        <a:t>01/20/15</a:t>
                      </a:r>
                      <a:endParaRPr lang="en-US" sz="1500" b="1" dirty="0">
                        <a:solidFill>
                          <a:srgbClr val="7030A0"/>
                        </a:solidFill>
                        <a:latin typeface="Courier New" panose="02070309020205020404" pitchFamily="49" charset="0"/>
                        <a:cs typeface="Courier New" panose="02070309020205020404" pitchFamily="49" charset="0"/>
                      </a:endParaRPr>
                    </a:p>
                  </a:txBody>
                  <a:tcPr marL="68580" marR="68580" marT="34290" marB="34290"/>
                </a:tc>
              </a:tr>
            </a:tbl>
          </a:graphicData>
        </a:graphic>
      </p:graphicFrame>
    </p:spTree>
    <p:extLst>
      <p:ext uri="{BB962C8B-B14F-4D97-AF65-F5344CB8AC3E}">
        <p14:creationId xmlns:p14="http://schemas.microsoft.com/office/powerpoint/2010/main" val="27403336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866900" y="2552700"/>
            <a:ext cx="5562600" cy="762000"/>
          </a:xfrm>
        </p:spPr>
        <p:txBody>
          <a:bodyPr/>
          <a:lstStyle/>
          <a:p>
            <a:r>
              <a:rPr lang="en-US" dirty="0" smtClean="0"/>
              <a:t>Fed Cir authors and dates</a:t>
            </a:r>
            <a:endParaRPr lang="en-US" dirty="0"/>
          </a:p>
        </p:txBody>
      </p:sp>
      <p:sp>
        <p:nvSpPr>
          <p:cNvPr id="4" name="Date Placeholder 3"/>
          <p:cNvSpPr>
            <a:spLocks noGrp="1"/>
          </p:cNvSpPr>
          <p:nvPr>
            <p:ph type="dt" sz="half" idx="10"/>
          </p:nvPr>
        </p:nvSpPr>
        <p:spPr/>
        <p:txBody>
          <a:bodyPr/>
          <a:lstStyle/>
          <a:p>
            <a:r>
              <a:rPr lang="en-US" smtClean="0">
                <a:solidFill>
                  <a:srgbClr val="000000"/>
                </a:solidFill>
              </a:rPr>
              <a:t>RJM 3/12/2015</a:t>
            </a:r>
            <a:endParaRPr lang="en-US">
              <a:solidFill>
                <a:srgbClr val="000000"/>
              </a:solidFill>
            </a:endParaRPr>
          </a:p>
        </p:txBody>
      </p:sp>
      <p:sp>
        <p:nvSpPr>
          <p:cNvPr id="5" name="Footer Placeholder 4"/>
          <p:cNvSpPr>
            <a:spLocks noGrp="1"/>
          </p:cNvSpPr>
          <p:nvPr>
            <p:ph type="ftr" sz="quarter" idx="11"/>
          </p:nvPr>
        </p:nvSpPr>
        <p:spPr>
          <a:xfrm>
            <a:off x="2514600" y="6381750"/>
            <a:ext cx="4114800" cy="476250"/>
          </a:xfrm>
        </p:spPr>
        <p:txBody>
          <a:bodyPr/>
          <a:lstStyle/>
          <a:p>
            <a:r>
              <a:rPr lang="en-US" smtClean="0">
                <a:solidFill>
                  <a:srgbClr val="000000"/>
                </a:solidFill>
              </a:rPr>
              <a:t>Impact of the Sup. Ct. on Pat. Enf. - SF - March 2015</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F68C85B1-29B0-4A5C-B207-FB3054EFB869}" type="slidenum">
              <a:rPr lang="en-US" smtClean="0">
                <a:solidFill>
                  <a:srgbClr val="000000"/>
                </a:solidFill>
              </a:rPr>
              <a:pPr/>
              <a:t>51</a:t>
            </a:fld>
            <a:endParaRPr lang="en-US">
              <a:solidFill>
                <a:srgbClr val="00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524686514"/>
              </p:ext>
            </p:extLst>
          </p:nvPr>
        </p:nvGraphicFramePr>
        <p:xfrm>
          <a:off x="1828800" y="1447800"/>
          <a:ext cx="7162800" cy="1889760"/>
        </p:xfrm>
        <a:graphic>
          <a:graphicData uri="http://schemas.openxmlformats.org/drawingml/2006/table">
            <a:tbl>
              <a:tblPr firstRow="1" bandRow="1">
                <a:tableStyleId>{C4B1156A-380E-4F78-BDF5-A606A8083BF9}</a:tableStyleId>
              </a:tblPr>
              <a:tblGrid>
                <a:gridCol w="2971800"/>
                <a:gridCol w="840658"/>
                <a:gridCol w="1732936"/>
                <a:gridCol w="1617406"/>
              </a:tblGrid>
              <a:tr h="332710">
                <a:tc>
                  <a:txBody>
                    <a:bodyPr/>
                    <a:lstStyle/>
                    <a:p>
                      <a:r>
                        <a:rPr lang="en-US" sz="2000" b="1" dirty="0" err="1" smtClean="0">
                          <a:solidFill>
                            <a:schemeClr val="dk1"/>
                          </a:solidFill>
                          <a:latin typeface="Courier New" panose="02070309020205020404" pitchFamily="49" charset="0"/>
                          <a:cs typeface="Courier New" panose="02070309020205020404" pitchFamily="49" charset="0"/>
                        </a:rPr>
                        <a:t>Alappat</a:t>
                      </a:r>
                      <a:endParaRPr lang="en-US" sz="2000" b="1" dirty="0" smtClean="0">
                        <a:solidFill>
                          <a:schemeClr val="tx1"/>
                        </a:solidFill>
                        <a:latin typeface="Courier New" panose="02070309020205020404" pitchFamily="49" charset="0"/>
                        <a:cs typeface="Courier New" panose="02070309020205020404" pitchFamily="49" charset="0"/>
                      </a:endParaRPr>
                    </a:p>
                  </a:txBody>
                  <a:tcPr/>
                </a:tc>
                <a:tc>
                  <a:txBody>
                    <a:bodyPr/>
                    <a:lstStyle/>
                    <a:p>
                      <a:r>
                        <a:rPr lang="en-US" sz="2000" b="1" dirty="0" smtClean="0">
                          <a:solidFill>
                            <a:schemeClr val="tx1"/>
                          </a:solidFill>
                          <a:latin typeface="Courier New" panose="02070309020205020404" pitchFamily="49" charset="0"/>
                          <a:cs typeface="Courier New" panose="02070309020205020404" pitchFamily="49" charset="0"/>
                        </a:rPr>
                        <a:t>Pros</a:t>
                      </a:r>
                      <a:endParaRPr lang="en-US" sz="2000" b="1" dirty="0">
                        <a:solidFill>
                          <a:schemeClr val="tx1"/>
                        </a:solidFill>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Rich</a:t>
                      </a:r>
                      <a:endParaRPr lang="en-US" sz="2000" b="1" dirty="0">
                        <a:solidFill>
                          <a:schemeClr val="tx1"/>
                        </a:solidFill>
                        <a:latin typeface="Courier New" panose="02070309020205020404" pitchFamily="49" charset="0"/>
                        <a:cs typeface="Courier New" panose="02070309020205020404" pitchFamily="49" charset="0"/>
                      </a:endParaRPr>
                    </a:p>
                  </a:txBody>
                  <a:tcPr/>
                </a:tc>
                <a:tc>
                  <a:txBody>
                    <a:bodyPr/>
                    <a:lstStyle/>
                    <a:p>
                      <a:r>
                        <a:rPr lang="en-US" sz="2000" b="1" dirty="0" smtClean="0">
                          <a:solidFill>
                            <a:schemeClr val="tx1"/>
                          </a:solidFill>
                          <a:latin typeface="Courier New" panose="02070309020205020404" pitchFamily="49" charset="0"/>
                          <a:cs typeface="Courier New" panose="02070309020205020404" pitchFamily="49" charset="0"/>
                        </a:rPr>
                        <a:t>07/29/94</a:t>
                      </a:r>
                      <a:endParaRPr lang="en-US" sz="2000" b="1" dirty="0">
                        <a:solidFill>
                          <a:schemeClr val="tx1"/>
                        </a:solidFill>
                        <a:latin typeface="Courier New" panose="02070309020205020404" pitchFamily="49" charset="0"/>
                        <a:cs typeface="Courier New" panose="02070309020205020404" pitchFamily="49" charset="0"/>
                      </a:endParaRPr>
                    </a:p>
                  </a:txBody>
                  <a:tcPr/>
                </a:tc>
              </a:tr>
              <a:tr h="370840">
                <a:tc>
                  <a:txBody>
                    <a:bodyPr/>
                    <a:lstStyle/>
                    <a:p>
                      <a:r>
                        <a:rPr lang="en-US" sz="2000" b="1" dirty="0" smtClean="0">
                          <a:latin typeface="Courier New" panose="02070309020205020404" pitchFamily="49" charset="0"/>
                          <a:cs typeface="Courier New" panose="02070309020205020404" pitchFamily="49" charset="0"/>
                        </a:rPr>
                        <a:t>State</a:t>
                      </a:r>
                      <a:r>
                        <a:rPr lang="en-US" sz="2000" b="1" baseline="0" dirty="0" smtClean="0">
                          <a:latin typeface="Courier New" panose="02070309020205020404" pitchFamily="49" charset="0"/>
                          <a:cs typeface="Courier New" panose="02070309020205020404" pitchFamily="49" charset="0"/>
                        </a:rPr>
                        <a:t> St</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Lit</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Rich</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07/23/98</a:t>
                      </a:r>
                      <a:endParaRPr lang="en-US" sz="2000" b="1" dirty="0">
                        <a:latin typeface="Courier New" panose="02070309020205020404" pitchFamily="49" charset="0"/>
                        <a:cs typeface="Courier New" panose="02070309020205020404" pitchFamily="49" charset="0"/>
                      </a:endParaRPr>
                    </a:p>
                  </a:txBody>
                  <a:tcPr/>
                </a:tc>
              </a:tr>
              <a:tr h="370840">
                <a:tc>
                  <a:txBody>
                    <a:bodyPr/>
                    <a:lstStyle/>
                    <a:p>
                      <a:r>
                        <a:rPr lang="en-US" sz="2000" b="1" dirty="0" smtClean="0">
                          <a:latin typeface="Courier New" panose="02070309020205020404" pitchFamily="49" charset="0"/>
                          <a:cs typeface="Courier New" panose="02070309020205020404" pitchFamily="49" charset="0"/>
                        </a:rPr>
                        <a:t>AT&amp;T v Excel</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Lit</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err="1" smtClean="0">
                          <a:latin typeface="Courier New" panose="02070309020205020404" pitchFamily="49" charset="0"/>
                          <a:cs typeface="Courier New" panose="02070309020205020404" pitchFamily="49" charset="0"/>
                        </a:rPr>
                        <a:t>Plager</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04/14/99</a:t>
                      </a:r>
                      <a:endParaRPr lang="en-US" sz="2000" b="1" dirty="0">
                        <a:latin typeface="Courier New" panose="02070309020205020404" pitchFamily="49" charset="0"/>
                        <a:cs typeface="Courier New" panose="02070309020205020404" pitchFamily="49" charset="0"/>
                      </a:endParaRPr>
                    </a:p>
                  </a:txBody>
                  <a:tcPr/>
                </a:tc>
              </a:tr>
              <a:tr h="370840">
                <a:tc>
                  <a:txBody>
                    <a:bodyPr/>
                    <a:lstStyle/>
                    <a:p>
                      <a:r>
                        <a:rPr lang="en-US" sz="2000" b="1" dirty="0" err="1" smtClean="0">
                          <a:latin typeface="Courier New" panose="02070309020205020404" pitchFamily="49" charset="0"/>
                          <a:cs typeface="Courier New" panose="02070309020205020404" pitchFamily="49" charset="0"/>
                        </a:rPr>
                        <a:t>Comiskey</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Pros</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err="1" smtClean="0">
                          <a:latin typeface="Courier New" panose="02070309020205020404" pitchFamily="49" charset="0"/>
                          <a:cs typeface="Courier New" panose="02070309020205020404" pitchFamily="49" charset="0"/>
                        </a:rPr>
                        <a:t>Dyk</a:t>
                      </a:r>
                      <a:endParaRPr lang="en-US" sz="2000" b="1" dirty="0">
                        <a:latin typeface="Courier New" panose="02070309020205020404" pitchFamily="49" charset="0"/>
                        <a:cs typeface="Courier New" panose="02070309020205020404" pitchFamily="49" charset="0"/>
                      </a:endParaRPr>
                    </a:p>
                  </a:txBody>
                  <a:tcPr/>
                </a:tc>
                <a:tc>
                  <a:txBody>
                    <a:bodyPr/>
                    <a:lstStyle/>
                    <a:p>
                      <a:r>
                        <a:rPr lang="en-US" sz="2000" b="1" dirty="0" smtClean="0">
                          <a:latin typeface="Courier New" panose="02070309020205020404" pitchFamily="49" charset="0"/>
                          <a:cs typeface="Courier New" panose="02070309020205020404" pitchFamily="49" charset="0"/>
                        </a:rPr>
                        <a:t>09/20/07</a:t>
                      </a:r>
                    </a:p>
                    <a:p>
                      <a:r>
                        <a:rPr lang="en-US" sz="2000" b="1" dirty="0" smtClean="0">
                          <a:latin typeface="Courier New" panose="02070309020205020404" pitchFamily="49" charset="0"/>
                          <a:cs typeface="Courier New" panose="02070309020205020404" pitchFamily="49" charset="0"/>
                        </a:rPr>
                        <a:t>01/13/09</a:t>
                      </a:r>
                      <a:endParaRPr lang="en-US" sz="2000" b="1" dirty="0">
                        <a:latin typeface="Courier New" panose="02070309020205020404" pitchFamily="49" charset="0"/>
                        <a:cs typeface="Courier New" panose="02070309020205020404" pitchFamily="49" charset="0"/>
                      </a:endParaRPr>
                    </a:p>
                  </a:txBody>
                  <a:tcPr/>
                </a:tc>
              </a:tr>
            </a:tbl>
          </a:graphicData>
        </a:graphic>
      </p:graphicFrame>
      <p:sp>
        <p:nvSpPr>
          <p:cNvPr id="3" name="Content Placeholder 2"/>
          <p:cNvSpPr>
            <a:spLocks noGrp="1"/>
          </p:cNvSpPr>
          <p:nvPr>
            <p:ph idx="1"/>
          </p:nvPr>
        </p:nvSpPr>
        <p:spPr>
          <a:xfrm>
            <a:off x="457200" y="1384300"/>
            <a:ext cx="8229600" cy="523220"/>
          </a:xfrm>
        </p:spPr>
        <p:txBody>
          <a:bodyPr/>
          <a:lstStyle/>
          <a:p>
            <a:r>
              <a:rPr lang="en-US" dirty="0" smtClean="0"/>
              <a:t>.</a:t>
            </a:r>
            <a:endParaRPr lang="en-US" dirty="0"/>
          </a:p>
        </p:txBody>
      </p:sp>
    </p:spTree>
    <p:extLst>
      <p:ext uri="{BB962C8B-B14F-4D97-AF65-F5344CB8AC3E}">
        <p14:creationId xmlns:p14="http://schemas.microsoft.com/office/powerpoint/2010/main" val="608405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8229600" cy="762000"/>
          </a:xfrm>
        </p:spPr>
        <p:txBody>
          <a:bodyPr/>
          <a:lstStyle/>
          <a:p>
            <a:r>
              <a:rPr lang="en-US" dirty="0" smtClean="0"/>
              <a:t>The judge-made 'implicit exceptions"</a:t>
            </a:r>
            <a:endParaRPr lang="en-US" dirty="0"/>
          </a:p>
        </p:txBody>
      </p:sp>
      <p:sp>
        <p:nvSpPr>
          <p:cNvPr id="3" name="Content Placeholder 2"/>
          <p:cNvSpPr>
            <a:spLocks noGrp="1"/>
          </p:cNvSpPr>
          <p:nvPr>
            <p:ph idx="1"/>
          </p:nvPr>
        </p:nvSpPr>
        <p:spPr>
          <a:xfrm>
            <a:off x="457200" y="1047750"/>
            <a:ext cx="8229600" cy="4893647"/>
          </a:xfrm>
        </p:spPr>
        <p:txBody>
          <a:bodyPr/>
          <a:lstStyle/>
          <a:p>
            <a:r>
              <a:rPr lang="en-US" sz="2400" i="1" dirty="0" err="1" smtClean="0"/>
              <a:t>Bilski</a:t>
            </a:r>
            <a:r>
              <a:rPr lang="en-US" sz="2400" dirty="0" smtClean="0"/>
              <a:t>:  </a:t>
            </a:r>
            <a:r>
              <a:rPr lang="en-US" sz="2400" dirty="0" smtClean="0"/>
              <a:t>The </a:t>
            </a:r>
            <a:r>
              <a:rPr lang="en-US" sz="2400" dirty="0"/>
              <a:t>Court's precedents provide three specific exceptions to § 101's broad patent-eligibility principles: "laws of nature, physical phenomena, and abstract ideas." </a:t>
            </a:r>
            <a:r>
              <a:rPr lang="en-US" sz="2400" i="1" dirty="0" err="1">
                <a:hlinkClick r:id="rId3"/>
              </a:rPr>
              <a:t>Chakrabarty</a:t>
            </a:r>
            <a:r>
              <a:rPr lang="en-US" sz="2400" i="1" dirty="0">
                <a:hlinkClick r:id="rId3"/>
              </a:rPr>
              <a:t>, supra,</a:t>
            </a:r>
            <a:r>
              <a:rPr lang="en-US" sz="2400" dirty="0">
                <a:hlinkClick r:id="rId3"/>
              </a:rPr>
              <a:t> at 309</a:t>
            </a:r>
            <a:r>
              <a:rPr lang="en-US" sz="2400" dirty="0"/>
              <a:t>, </a:t>
            </a:r>
            <a:r>
              <a:rPr lang="en-US" sz="2400" dirty="0">
                <a:hlinkClick r:id="rId3"/>
              </a:rPr>
              <a:t>100 </a:t>
            </a:r>
            <a:r>
              <a:rPr lang="en-US" sz="2400" dirty="0" err="1">
                <a:hlinkClick r:id="rId3"/>
              </a:rPr>
              <a:t>S.Ct</a:t>
            </a:r>
            <a:r>
              <a:rPr lang="en-US" sz="2400" dirty="0">
                <a:hlinkClick r:id="rId3"/>
              </a:rPr>
              <a:t>. 2204</a:t>
            </a:r>
            <a:r>
              <a:rPr lang="en-US" sz="2400" dirty="0"/>
              <a:t>. While these exceptions are not required by the statutory text, they are consistent with the notion that a patentable process must be </a:t>
            </a:r>
            <a:r>
              <a:rPr lang="en-US" sz="2400" b="1" dirty="0">
                <a:solidFill>
                  <a:srgbClr val="C00000"/>
                </a:solidFill>
              </a:rPr>
              <a:t>"new and useful</a:t>
            </a:r>
            <a:r>
              <a:rPr lang="en-US" sz="2400" dirty="0"/>
              <a:t>." And, in any case, these exceptions have defined the reach of the statute as a matter of statutory </a:t>
            </a:r>
            <a:r>
              <a:rPr lang="en-US" sz="2400" i="1" dirty="0"/>
              <a:t>stare decisis</a:t>
            </a:r>
            <a:r>
              <a:rPr lang="en-US" sz="2400" dirty="0"/>
              <a:t> going back 150 years. See </a:t>
            </a:r>
            <a:r>
              <a:rPr lang="en-US" sz="2400" i="1" dirty="0">
                <a:hlinkClick r:id="rId4"/>
              </a:rPr>
              <a:t>Le Roy v. </a:t>
            </a:r>
            <a:r>
              <a:rPr lang="en-US" sz="2400" i="1" dirty="0" err="1">
                <a:hlinkClick r:id="rId4"/>
              </a:rPr>
              <a:t>Tatham</a:t>
            </a:r>
            <a:r>
              <a:rPr lang="en-US" sz="2400" i="1" dirty="0">
                <a:hlinkClick r:id="rId4"/>
              </a:rPr>
              <a:t>,</a:t>
            </a:r>
            <a:r>
              <a:rPr lang="en-US" sz="2400" dirty="0">
                <a:hlinkClick r:id="rId4"/>
              </a:rPr>
              <a:t> 14 How. 156, 174-175, 14 </a:t>
            </a:r>
            <a:r>
              <a:rPr lang="en-US" sz="2400" dirty="0" err="1">
                <a:hlinkClick r:id="rId4"/>
              </a:rPr>
              <a:t>L.Ed</a:t>
            </a:r>
            <a:r>
              <a:rPr lang="en-US" sz="2400" dirty="0">
                <a:hlinkClick r:id="rId4"/>
              </a:rPr>
              <a:t>. 367 (1853)</a:t>
            </a:r>
            <a:r>
              <a:rPr lang="en-US" sz="2400" dirty="0"/>
              <a:t>. The concepts covered by these exceptions are "part of the storehouse of knowledge of all men . . . free to all men and reserved exclusively to none." </a:t>
            </a:r>
            <a:r>
              <a:rPr lang="en-US" sz="2400" i="1" dirty="0">
                <a:hlinkClick r:id="rId5"/>
              </a:rPr>
              <a:t>Funk Brothers Seed Co. v. </a:t>
            </a:r>
            <a:r>
              <a:rPr lang="en-US" sz="2400" i="1" dirty="0" err="1">
                <a:hlinkClick r:id="rId5"/>
              </a:rPr>
              <a:t>Kalo</a:t>
            </a:r>
            <a:r>
              <a:rPr lang="en-US" sz="2400" i="1" dirty="0">
                <a:hlinkClick r:id="rId5"/>
              </a:rPr>
              <a:t> Inoculant Co.,</a:t>
            </a:r>
            <a:r>
              <a:rPr lang="en-US" sz="2400" dirty="0">
                <a:hlinkClick r:id="rId5"/>
              </a:rPr>
              <a:t> 333 U.S. 127, 130, 68 </a:t>
            </a:r>
            <a:r>
              <a:rPr lang="en-US" sz="2400" dirty="0" err="1">
                <a:hlinkClick r:id="rId5"/>
              </a:rPr>
              <a:t>S.Ct</a:t>
            </a:r>
            <a:r>
              <a:rPr lang="en-US" sz="2400" dirty="0">
                <a:hlinkClick r:id="rId5"/>
              </a:rPr>
              <a:t>. 440, 92 </a:t>
            </a:r>
            <a:r>
              <a:rPr lang="en-US" sz="2400" dirty="0" err="1">
                <a:hlinkClick r:id="rId5"/>
              </a:rPr>
              <a:t>L.Ed</a:t>
            </a:r>
            <a:r>
              <a:rPr lang="en-US" sz="2400" dirty="0">
                <a:hlinkClick r:id="rId5"/>
              </a:rPr>
              <a:t>. 588 (1948)</a:t>
            </a:r>
            <a:r>
              <a:rPr lang="en-US" sz="2400" dirty="0"/>
              <a:t>.</a:t>
            </a:r>
          </a:p>
        </p:txBody>
      </p:sp>
      <p:sp>
        <p:nvSpPr>
          <p:cNvPr id="4" name="Date Placeholder 3"/>
          <p:cNvSpPr>
            <a:spLocks noGrp="1"/>
          </p:cNvSpPr>
          <p:nvPr>
            <p:ph type="dt" sz="half" idx="10"/>
          </p:nvPr>
        </p:nvSpPr>
        <p:spPr/>
        <p:txBody>
          <a:bodyPr/>
          <a:lstStyle/>
          <a:p>
            <a:r>
              <a:rPr lang="en-US" smtClean="0"/>
              <a:t>RJM 3/12/2015</a:t>
            </a:r>
            <a:endParaRPr lang="en-US"/>
          </a:p>
        </p:txBody>
      </p:sp>
      <p:sp>
        <p:nvSpPr>
          <p:cNvPr id="5" name="Footer Placeholder 4"/>
          <p:cNvSpPr>
            <a:spLocks noGrp="1"/>
          </p:cNvSpPr>
          <p:nvPr>
            <p:ph type="ftr" sz="quarter" idx="11"/>
          </p:nvPr>
        </p:nvSpPr>
        <p:spPr/>
        <p:txBody>
          <a:bodyPr/>
          <a:lstStyle/>
          <a:p>
            <a:r>
              <a:rPr lang="en-US" smtClean="0"/>
              <a:t>Impact of the Sup. Ct. on Pat. Enf. - SF - March 2015</a:t>
            </a:r>
            <a:endParaRPr lang="en-US"/>
          </a:p>
        </p:txBody>
      </p:sp>
      <p:sp>
        <p:nvSpPr>
          <p:cNvPr id="6" name="Slide Number Placeholder 5"/>
          <p:cNvSpPr>
            <a:spLocks noGrp="1"/>
          </p:cNvSpPr>
          <p:nvPr>
            <p:ph type="sldNum" sz="quarter" idx="12"/>
          </p:nvPr>
        </p:nvSpPr>
        <p:spPr/>
        <p:txBody>
          <a:bodyPr/>
          <a:lstStyle/>
          <a:p>
            <a:fld id="{F68C85B1-29B0-4A5C-B207-FB3054EFB869}" type="slidenum">
              <a:rPr lang="en-US" smtClean="0"/>
              <a:pPr/>
              <a:t>52</a:t>
            </a:fld>
            <a:endParaRPr lang="en-US"/>
          </a:p>
        </p:txBody>
      </p:sp>
      <p:sp>
        <p:nvSpPr>
          <p:cNvPr id="7" name="TextBox 6"/>
          <p:cNvSpPr txBox="1"/>
          <p:nvPr/>
        </p:nvSpPr>
        <p:spPr>
          <a:xfrm>
            <a:off x="6781218" y="5889454"/>
            <a:ext cx="1524000" cy="584775"/>
          </a:xfrm>
          <a:prstGeom prst="rect">
            <a:avLst/>
          </a:prstGeom>
          <a:noFill/>
        </p:spPr>
        <p:txBody>
          <a:bodyPr wrap="square" rtlCol="0">
            <a:spAutoFit/>
          </a:bodyPr>
          <a:lstStyle/>
          <a:p>
            <a:pPr algn="ctr"/>
            <a:r>
              <a:rPr lang="en-US" sz="3200" b="1" dirty="0" smtClean="0">
                <a:solidFill>
                  <a:srgbClr val="C00000"/>
                </a:solidFill>
                <a:latin typeface="+mn-lt"/>
              </a:rPr>
              <a:t>Huh?</a:t>
            </a:r>
            <a:endParaRPr lang="en-US" sz="3200" b="1" dirty="0" smtClean="0">
              <a:solidFill>
                <a:srgbClr val="C00000"/>
              </a:solidFill>
              <a:latin typeface="+mn-lt"/>
            </a:endParaRPr>
          </a:p>
        </p:txBody>
      </p:sp>
      <p:cxnSp>
        <p:nvCxnSpPr>
          <p:cNvPr id="10" name="Straight Arrow Connector 9"/>
          <p:cNvCxnSpPr/>
          <p:nvPr/>
        </p:nvCxnSpPr>
        <p:spPr bwMode="auto">
          <a:xfrm>
            <a:off x="4886908" y="3323202"/>
            <a:ext cx="2428292" cy="2635586"/>
          </a:xfrm>
          <a:prstGeom prst="straightConnector1">
            <a:avLst/>
          </a:prstGeom>
          <a:noFill/>
          <a:ln w="57150" cap="flat" cmpd="sng" algn="ctr">
            <a:solidFill>
              <a:srgbClr val="C00000"/>
            </a:solidFill>
            <a:prstDash val="solid"/>
            <a:round/>
            <a:headEnd type="none" w="med" len="med"/>
            <a:tailEnd type="triangle"/>
          </a:ln>
          <a:effectLst/>
        </p:spPr>
      </p:cxnSp>
    </p:spTree>
    <p:extLst>
      <p:ext uri="{BB962C8B-B14F-4D97-AF65-F5344CB8AC3E}">
        <p14:creationId xmlns:p14="http://schemas.microsoft.com/office/powerpoint/2010/main" val="40641275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85" y="228600"/>
            <a:ext cx="8382000" cy="646331"/>
          </a:xfrm>
        </p:spPr>
        <p:txBody>
          <a:bodyPr wrap="square">
            <a:spAutoFit/>
          </a:bodyPr>
          <a:lstStyle/>
          <a:p>
            <a:r>
              <a:rPr lang="en-US" sz="3600" dirty="0" smtClean="0"/>
              <a:t>Scientific discoveries aren’t patent eligible?</a:t>
            </a:r>
            <a:endParaRPr lang="en-US" sz="3600"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53</a:t>
            </a:fld>
            <a:endParaRPr lang="en-US"/>
          </a:p>
        </p:txBody>
      </p:sp>
      <p:sp>
        <p:nvSpPr>
          <p:cNvPr id="6" name="Content Placeholder 5"/>
          <p:cNvSpPr>
            <a:spLocks noGrp="1"/>
          </p:cNvSpPr>
          <p:nvPr>
            <p:ph idx="1"/>
          </p:nvPr>
        </p:nvSpPr>
        <p:spPr>
          <a:xfrm>
            <a:off x="373340" y="1366183"/>
            <a:ext cx="8368745" cy="4524315"/>
          </a:xfrm>
          <a:noFill/>
        </p:spPr>
        <p:txBody>
          <a:bodyPr/>
          <a:lstStyle/>
          <a:p>
            <a:pPr defTabSz="114300">
              <a:tabLst>
                <a:tab pos="-457200" algn="l"/>
                <a:tab pos="571500" algn="l"/>
                <a:tab pos="2179638" algn="l"/>
                <a:tab pos="3200400" algn="l"/>
              </a:tabLst>
            </a:pPr>
            <a:r>
              <a:rPr lang="en-US" sz="3200" dirty="0" smtClean="0"/>
              <a:t>ARTICLE </a:t>
            </a:r>
            <a:r>
              <a:rPr lang="en-US" sz="3200" dirty="0"/>
              <a:t>I.  Section 8.  	The Congress shall have Power </a:t>
            </a:r>
            <a:r>
              <a:rPr lang="en-US" sz="3200" dirty="0" smtClean="0"/>
              <a:t>*** [</a:t>
            </a:r>
            <a:r>
              <a:rPr lang="en-US" sz="3200" dirty="0"/>
              <a:t>clause 8]</a:t>
            </a:r>
          </a:p>
          <a:p>
            <a:pPr defTabSz="114300">
              <a:tabLst>
                <a:tab pos="-457200" algn="l"/>
                <a:tab pos="571500" algn="l"/>
                <a:tab pos="2179638" algn="l"/>
                <a:tab pos="3200400" algn="l"/>
              </a:tabLst>
            </a:pPr>
            <a:r>
              <a:rPr lang="en-US" sz="3200" dirty="0"/>
              <a:t>To promote the Progress of </a:t>
            </a:r>
          </a:p>
          <a:p>
            <a:pPr defTabSz="114300">
              <a:tabLst>
                <a:tab pos="-457200" algn="l"/>
                <a:tab pos="571500" algn="l"/>
                <a:tab pos="2179638" algn="l"/>
                <a:tab pos="3200400" algn="l"/>
              </a:tabLst>
            </a:pPr>
            <a:r>
              <a:rPr lang="en-US" sz="3200" dirty="0"/>
              <a:t>		</a:t>
            </a:r>
            <a:r>
              <a:rPr lang="en-US" sz="3200" b="1" dirty="0">
                <a:solidFill>
                  <a:srgbClr val="C00000"/>
                </a:solidFill>
              </a:rPr>
              <a:t>Science</a:t>
            </a:r>
            <a:r>
              <a:rPr lang="en-US" sz="3200" dirty="0"/>
              <a:t>	and	</a:t>
            </a:r>
            <a:r>
              <a:rPr lang="en-US" sz="3200" b="1" dirty="0">
                <a:solidFill>
                  <a:srgbClr val="009900"/>
                </a:solidFill>
              </a:rPr>
              <a:t>useful Arts</a:t>
            </a:r>
            <a:r>
              <a:rPr lang="en-US" sz="3200" dirty="0"/>
              <a:t>, </a:t>
            </a:r>
          </a:p>
          <a:p>
            <a:pPr defTabSz="114300">
              <a:tabLst>
                <a:tab pos="-457200" algn="l"/>
                <a:tab pos="571500" algn="l"/>
                <a:tab pos="2179638" algn="l"/>
                <a:tab pos="3200400" algn="l"/>
              </a:tabLst>
            </a:pPr>
            <a:r>
              <a:rPr lang="en-US" sz="3200" dirty="0"/>
              <a:t>by securing for limited Times </a:t>
            </a:r>
            <a:r>
              <a:rPr lang="en-US" sz="3200" dirty="0" smtClean="0"/>
              <a:t>to</a:t>
            </a:r>
            <a:endParaRPr lang="en-US" sz="3200" dirty="0"/>
          </a:p>
          <a:p>
            <a:pPr defTabSz="114300">
              <a:tabLst>
                <a:tab pos="-457200" algn="l"/>
                <a:tab pos="571500" algn="l"/>
                <a:tab pos="2179638" algn="l"/>
                <a:tab pos="3200400" algn="l"/>
              </a:tabLst>
            </a:pPr>
            <a:r>
              <a:rPr lang="en-US" sz="3200" dirty="0"/>
              <a:t> 	</a:t>
            </a:r>
            <a:r>
              <a:rPr lang="en-US" sz="3200" b="1" dirty="0">
                <a:solidFill>
                  <a:srgbClr val="C00000"/>
                </a:solidFill>
              </a:rPr>
              <a:t>Authors</a:t>
            </a:r>
            <a:r>
              <a:rPr lang="en-US" sz="3200" dirty="0"/>
              <a:t>	and	</a:t>
            </a:r>
            <a:r>
              <a:rPr lang="en-US" sz="3200" b="1" dirty="0">
                <a:solidFill>
                  <a:srgbClr val="009900"/>
                </a:solidFill>
              </a:rPr>
              <a:t>Inventors</a:t>
            </a:r>
            <a:r>
              <a:rPr lang="en-US" sz="3200" dirty="0"/>
              <a:t> </a:t>
            </a:r>
          </a:p>
          <a:p>
            <a:pPr defTabSz="114300">
              <a:tabLst>
                <a:tab pos="-457200" algn="l"/>
                <a:tab pos="571500" algn="l"/>
                <a:tab pos="2179638" algn="l"/>
                <a:tab pos="3200400" algn="l"/>
              </a:tabLst>
            </a:pPr>
            <a:r>
              <a:rPr lang="en-US" sz="3200" dirty="0"/>
              <a:t>the exclusive Right </a:t>
            </a:r>
            <a:r>
              <a:rPr lang="en-US" sz="3200" dirty="0" smtClean="0"/>
              <a:t>to </a:t>
            </a:r>
            <a:r>
              <a:rPr lang="en-US" sz="3200" dirty="0"/>
              <a:t>their respective </a:t>
            </a:r>
          </a:p>
          <a:p>
            <a:pPr defTabSz="114300">
              <a:tabLst>
                <a:tab pos="-457200" algn="l"/>
                <a:tab pos="571500" algn="l"/>
                <a:tab pos="2179638" algn="l"/>
                <a:tab pos="3200400" algn="l"/>
              </a:tabLst>
            </a:pPr>
            <a:r>
              <a:rPr lang="en-US" sz="3200" dirty="0"/>
              <a:t>		</a:t>
            </a:r>
            <a:r>
              <a:rPr lang="en-US" sz="3200" b="1" dirty="0" smtClean="0">
                <a:solidFill>
                  <a:srgbClr val="C00000"/>
                </a:solidFill>
              </a:rPr>
              <a:t>Writings</a:t>
            </a:r>
            <a:r>
              <a:rPr lang="en-US" sz="3200" dirty="0" smtClean="0"/>
              <a:t>	and</a:t>
            </a:r>
            <a:r>
              <a:rPr lang="en-US" sz="3200" dirty="0"/>
              <a:t>	</a:t>
            </a:r>
            <a:r>
              <a:rPr lang="en-US" sz="3200" b="1" dirty="0">
                <a:solidFill>
                  <a:srgbClr val="009900"/>
                </a:solidFill>
              </a:rPr>
              <a:t>Discoveries</a:t>
            </a:r>
            <a:r>
              <a:rPr lang="en-US" sz="3200" dirty="0"/>
              <a:t>.</a:t>
            </a:r>
          </a:p>
          <a:p>
            <a:pPr>
              <a:tabLst>
                <a:tab pos="-457200" algn="l"/>
                <a:tab pos="571500" algn="l"/>
                <a:tab pos="2400300" algn="l"/>
                <a:tab pos="3489325" algn="l"/>
              </a:tabLst>
            </a:pPr>
            <a:endParaRPr lang="en-US" sz="3200" dirty="0"/>
          </a:p>
        </p:txBody>
      </p:sp>
      <p:sp>
        <p:nvSpPr>
          <p:cNvPr id="4" name="Oval 3"/>
          <p:cNvSpPr/>
          <p:nvPr/>
        </p:nvSpPr>
        <p:spPr bwMode="auto">
          <a:xfrm>
            <a:off x="3733800" y="5474405"/>
            <a:ext cx="2881313" cy="45719"/>
          </a:xfrm>
          <a:prstGeom prst="ellipse">
            <a:avLst/>
          </a:prstGeom>
          <a:noFill/>
          <a:ln w="952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5" name="Oval 4"/>
          <p:cNvSpPr/>
          <p:nvPr/>
        </p:nvSpPr>
        <p:spPr bwMode="auto">
          <a:xfrm>
            <a:off x="381000" y="2649736"/>
            <a:ext cx="2576513" cy="948124"/>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9" name="Oval 8"/>
          <p:cNvSpPr/>
          <p:nvPr/>
        </p:nvSpPr>
        <p:spPr bwMode="auto">
          <a:xfrm>
            <a:off x="3443287" y="4648200"/>
            <a:ext cx="2576513" cy="948124"/>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1" name="TextBox 10"/>
          <p:cNvSpPr txBox="1"/>
          <p:nvPr/>
        </p:nvSpPr>
        <p:spPr>
          <a:xfrm>
            <a:off x="6055822" y="1981140"/>
            <a:ext cx="2681287" cy="4154984"/>
          </a:xfrm>
          <a:prstGeom prst="rect">
            <a:avLst/>
          </a:prstGeom>
          <a:solidFill>
            <a:srgbClr val="CCECFF"/>
          </a:solidFill>
        </p:spPr>
        <p:txBody>
          <a:bodyPr wrap="square" rtlCol="0">
            <a:spAutoFit/>
          </a:bodyPr>
          <a:lstStyle/>
          <a:p>
            <a:r>
              <a:rPr lang="en-US" sz="2400" dirty="0">
                <a:latin typeface="+mn-lt"/>
              </a:rPr>
              <a:t>I</a:t>
            </a:r>
            <a:r>
              <a:rPr lang="en-US" sz="2400" dirty="0" smtClean="0">
                <a:latin typeface="+mn-lt"/>
              </a:rPr>
              <a:t>n </a:t>
            </a:r>
            <a:r>
              <a:rPr lang="en-US" sz="2400" i="1" dirty="0" smtClean="0">
                <a:latin typeface="+mn-lt"/>
              </a:rPr>
              <a:t>Myriad</a:t>
            </a:r>
            <a:r>
              <a:rPr lang="en-US" sz="2400" dirty="0" smtClean="0">
                <a:latin typeface="+mn-lt"/>
              </a:rPr>
              <a:t> the Court uses the word 'uncovered' instead of 'discovered' [someone corrected it?] but thereafter quotes the specification's many uses of 'discovery' - as if that proved ineligibility.</a:t>
            </a:r>
          </a:p>
        </p:txBody>
      </p:sp>
    </p:spTree>
    <p:extLst>
      <p:ext uri="{BB962C8B-B14F-4D97-AF65-F5344CB8AC3E}">
        <p14:creationId xmlns:p14="http://schemas.microsoft.com/office/powerpoint/2010/main" val="3852304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4924"/>
            <a:ext cx="8534400" cy="707886"/>
          </a:xfrm>
        </p:spPr>
        <p:txBody>
          <a:bodyPr wrap="square">
            <a:spAutoFit/>
          </a:bodyPr>
          <a:lstStyle/>
          <a:p>
            <a:r>
              <a:rPr lang="en-US" dirty="0" smtClean="0"/>
              <a:t>Placement Test – 101 Folklore</a:t>
            </a:r>
            <a:endParaRPr lang="en-US" i="1"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6</a:t>
            </a:fld>
            <a:endParaRPr lang="en-US"/>
          </a:p>
        </p:txBody>
      </p:sp>
      <p:sp>
        <p:nvSpPr>
          <p:cNvPr id="6" name="Content Placeholder 5"/>
          <p:cNvSpPr>
            <a:spLocks noGrp="1"/>
          </p:cNvSpPr>
          <p:nvPr>
            <p:ph idx="1"/>
          </p:nvPr>
        </p:nvSpPr>
        <p:spPr>
          <a:xfrm>
            <a:off x="699055" y="1091261"/>
            <a:ext cx="7911545" cy="5447645"/>
          </a:xfrm>
          <a:noFill/>
        </p:spPr>
        <p:txBody>
          <a:bodyPr/>
          <a:lstStyle/>
          <a:p>
            <a:pPr>
              <a:spcAft>
                <a:spcPts val="1200"/>
              </a:spcAft>
            </a:pPr>
            <a:r>
              <a:rPr lang="en-US" sz="3200" dirty="0" smtClean="0"/>
              <a:t>	</a:t>
            </a:r>
            <a:r>
              <a:rPr lang="en-US" sz="3200" b="1" cap="small" dirty="0" smtClean="0"/>
              <a:t>Show of Hands</a:t>
            </a:r>
          </a:p>
          <a:p>
            <a:pPr>
              <a:spcAft>
                <a:spcPts val="1200"/>
              </a:spcAft>
            </a:pPr>
            <a:r>
              <a:rPr lang="en-US" sz="3200" dirty="0" smtClean="0"/>
              <a:t>I've heard of </a:t>
            </a:r>
            <a:r>
              <a:rPr lang="en-US" sz="3200" i="1" dirty="0" smtClean="0"/>
              <a:t>Freeman-Walter-Abele.</a:t>
            </a:r>
          </a:p>
          <a:p>
            <a:pPr>
              <a:spcAft>
                <a:spcPts val="1200"/>
              </a:spcAft>
            </a:pPr>
            <a:r>
              <a:rPr lang="en-US" sz="3200" dirty="0" smtClean="0"/>
              <a:t>I was born before 8/5/82.</a:t>
            </a:r>
          </a:p>
          <a:p>
            <a:pPr>
              <a:spcAft>
                <a:spcPts val="1200"/>
              </a:spcAft>
            </a:pPr>
            <a:r>
              <a:rPr lang="en-US" sz="3200" dirty="0" smtClean="0"/>
              <a:t>	</a:t>
            </a:r>
            <a:r>
              <a:rPr lang="en-US" sz="3200" b="1" cap="small" dirty="0" smtClean="0"/>
              <a:t>Shout-out</a:t>
            </a:r>
            <a:r>
              <a:rPr lang="en-US" sz="3200" cap="small" dirty="0" smtClean="0"/>
              <a:t> </a:t>
            </a:r>
          </a:p>
          <a:p>
            <a:pPr>
              <a:spcAft>
                <a:spcPts val="1200"/>
              </a:spcAft>
            </a:pPr>
            <a:r>
              <a:rPr lang="en-US" sz="3200" dirty="0" smtClean="0"/>
              <a:t>I know about </a:t>
            </a:r>
            <a:r>
              <a:rPr lang="en-US" sz="3200" i="1" dirty="0" err="1" smtClean="0"/>
              <a:t>Gulack</a:t>
            </a:r>
            <a:r>
              <a:rPr lang="en-US" sz="3200" dirty="0" err="1" smtClean="0"/>
              <a:t>'s</a:t>
            </a:r>
            <a:r>
              <a:rPr lang="en-US" sz="3200" dirty="0" smtClean="0"/>
              <a:t> prime number hatband (</a:t>
            </a:r>
            <a:r>
              <a:rPr lang="en-US" sz="3200" dirty="0">
                <a:hlinkClick r:id="rId3"/>
              </a:rPr>
              <a:t>4,416,633</a:t>
            </a:r>
            <a:r>
              <a:rPr lang="en-US" sz="3200" dirty="0"/>
              <a:t>) </a:t>
            </a:r>
            <a:endParaRPr lang="en-US" sz="3200" dirty="0" smtClean="0"/>
          </a:p>
          <a:p>
            <a:pPr>
              <a:spcAft>
                <a:spcPts val="1200"/>
              </a:spcAft>
            </a:pPr>
            <a:r>
              <a:rPr lang="en-US" sz="3200" dirty="0" smtClean="0"/>
              <a:t>The deciding </a:t>
            </a:r>
            <a:r>
              <a:rPr lang="en-US" sz="3200" dirty="0"/>
              <a:t>c</a:t>
            </a:r>
            <a:r>
              <a:rPr lang="en-US" sz="3200" dirty="0" smtClean="0"/>
              <a:t>ourt </a:t>
            </a:r>
            <a:r>
              <a:rPr lang="en-US" sz="3200" dirty="0" smtClean="0"/>
              <a:t>for these 4 </a:t>
            </a:r>
            <a:r>
              <a:rPr lang="en-US" sz="3200" dirty="0" smtClean="0"/>
              <a:t>cases </a:t>
            </a:r>
            <a:r>
              <a:rPr lang="en-US" sz="3200" i="1" dirty="0" smtClean="0"/>
              <a:t>In re </a:t>
            </a:r>
            <a:r>
              <a:rPr lang="en-US" sz="3200" dirty="0" smtClean="0"/>
              <a:t>cases was </a:t>
            </a:r>
            <a:r>
              <a:rPr lang="en-US" sz="3200" dirty="0" smtClean="0"/>
              <a:t>__________</a:t>
            </a:r>
            <a:endParaRPr lang="en-US" sz="3200" i="1" dirty="0"/>
          </a:p>
          <a:p>
            <a:pPr>
              <a:spcAft>
                <a:spcPts val="1200"/>
              </a:spcAft>
            </a:pPr>
            <a:endParaRPr lang="en-US" sz="3200" dirty="0" smtClean="0"/>
          </a:p>
        </p:txBody>
      </p:sp>
    </p:spTree>
    <p:extLst>
      <p:ext uri="{BB962C8B-B14F-4D97-AF65-F5344CB8AC3E}">
        <p14:creationId xmlns:p14="http://schemas.microsoft.com/office/powerpoint/2010/main" val="184194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a:t>I</a:t>
            </a:r>
            <a:r>
              <a:rPr lang="en-US" dirty="0" smtClean="0"/>
              <a:t>n a perfect world:</a:t>
            </a:r>
            <a:endParaRPr lang="en-US" dirty="0"/>
          </a:p>
        </p:txBody>
      </p:sp>
      <p:sp>
        <p:nvSpPr>
          <p:cNvPr id="6" name="Content Placeholder 5"/>
          <p:cNvSpPr>
            <a:spLocks noGrp="1"/>
          </p:cNvSpPr>
          <p:nvPr>
            <p:ph idx="1"/>
          </p:nvPr>
        </p:nvSpPr>
        <p:spPr>
          <a:xfrm>
            <a:off x="609600" y="1066800"/>
            <a:ext cx="7924800" cy="2231380"/>
          </a:xfrm>
        </p:spPr>
        <p:txBody>
          <a:bodyPr/>
          <a:lstStyle/>
          <a:p>
            <a:r>
              <a:rPr lang="en-US" sz="3200" dirty="0"/>
              <a:t>W</a:t>
            </a:r>
            <a:r>
              <a:rPr lang="en-US" sz="3200" dirty="0" smtClean="0"/>
              <a:t>ould 101 be </a:t>
            </a:r>
            <a:r>
              <a:rPr lang="en-US" sz="3200" b="1" dirty="0" smtClean="0"/>
              <a:t>repealed? </a:t>
            </a:r>
          </a:p>
          <a:p>
            <a:r>
              <a:rPr lang="en-US" sz="3200" dirty="0" smtClean="0"/>
              <a:t>	A.  YES</a:t>
            </a:r>
          </a:p>
          <a:p>
            <a:r>
              <a:rPr lang="en-US" sz="3200" dirty="0"/>
              <a:t>	</a:t>
            </a:r>
            <a:r>
              <a:rPr lang="en-US" sz="3200" dirty="0" smtClean="0"/>
              <a:t>B.  NO</a:t>
            </a:r>
          </a:p>
          <a:p>
            <a:r>
              <a:rPr lang="en-US" sz="3200" dirty="0"/>
              <a:t>	</a:t>
            </a:r>
            <a:r>
              <a:rPr lang="en-US" sz="3200" dirty="0" smtClean="0"/>
              <a:t>C.  I refuse to play this game</a:t>
            </a:r>
          </a:p>
          <a:p>
            <a:endParaRPr lang="en-US" sz="1100" dirty="0" smtClean="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7</a:t>
            </a:fld>
            <a:endParaRPr lang="en-US"/>
          </a:p>
        </p:txBody>
      </p:sp>
    </p:spTree>
    <p:extLst>
      <p:ext uri="{BB962C8B-B14F-4D97-AF65-F5344CB8AC3E}">
        <p14:creationId xmlns:p14="http://schemas.microsoft.com/office/powerpoint/2010/main" val="369285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a:t>I</a:t>
            </a:r>
            <a:r>
              <a:rPr lang="en-US" dirty="0" smtClean="0"/>
              <a:t>n a perfect world:</a:t>
            </a:r>
            <a:endParaRPr lang="en-US" dirty="0"/>
          </a:p>
        </p:txBody>
      </p:sp>
      <p:sp>
        <p:nvSpPr>
          <p:cNvPr id="6" name="Content Placeholder 5"/>
          <p:cNvSpPr>
            <a:spLocks noGrp="1"/>
          </p:cNvSpPr>
          <p:nvPr>
            <p:ph idx="1"/>
          </p:nvPr>
        </p:nvSpPr>
        <p:spPr>
          <a:xfrm>
            <a:off x="609600" y="1066800"/>
            <a:ext cx="7924800" cy="5186035"/>
          </a:xfrm>
        </p:spPr>
        <p:txBody>
          <a:bodyPr/>
          <a:lstStyle/>
          <a:p>
            <a:r>
              <a:rPr lang="en-US" sz="3200" dirty="0"/>
              <a:t>W</a:t>
            </a:r>
            <a:r>
              <a:rPr lang="en-US" sz="3200" dirty="0" smtClean="0"/>
              <a:t>ould 101 be </a:t>
            </a:r>
            <a:r>
              <a:rPr lang="en-US" sz="3200" b="1" dirty="0" smtClean="0"/>
              <a:t>repealed? </a:t>
            </a:r>
          </a:p>
          <a:p>
            <a:r>
              <a:rPr lang="en-US" sz="3200" dirty="0" smtClean="0"/>
              <a:t>	A.  YES</a:t>
            </a:r>
          </a:p>
          <a:p>
            <a:r>
              <a:rPr lang="en-US" sz="3200" dirty="0"/>
              <a:t>	</a:t>
            </a:r>
            <a:r>
              <a:rPr lang="en-US" sz="3200" dirty="0" smtClean="0"/>
              <a:t>B.  NO</a:t>
            </a:r>
          </a:p>
          <a:p>
            <a:r>
              <a:rPr lang="en-US" sz="3200" dirty="0"/>
              <a:t>	</a:t>
            </a:r>
            <a:r>
              <a:rPr lang="en-US" sz="3200" dirty="0" smtClean="0"/>
              <a:t>C.  I refuse to play this game</a:t>
            </a:r>
          </a:p>
          <a:p>
            <a:endParaRPr lang="en-US" sz="1100" dirty="0" smtClean="0"/>
          </a:p>
          <a:p>
            <a:r>
              <a:rPr lang="en-US" sz="3200" dirty="0" smtClean="0"/>
              <a:t>If it were, who would </a:t>
            </a:r>
            <a:r>
              <a:rPr lang="en-US" sz="3200" b="1" dirty="0" smtClean="0">
                <a:solidFill>
                  <a:srgbClr val="7030A0"/>
                </a:solidFill>
              </a:rPr>
              <a:t>1. benefit </a:t>
            </a:r>
            <a:r>
              <a:rPr lang="en-US" sz="3200" b="1" dirty="0" smtClean="0">
                <a:solidFill>
                  <a:srgbClr val="663300"/>
                </a:solidFill>
              </a:rPr>
              <a:t>2. suffer:</a:t>
            </a:r>
            <a:endParaRPr lang="en-US" sz="3200" dirty="0"/>
          </a:p>
          <a:p>
            <a:r>
              <a:rPr lang="en-US" sz="3200" dirty="0"/>
              <a:t>	A.  Lawyers?  </a:t>
            </a:r>
          </a:p>
          <a:p>
            <a:r>
              <a:rPr lang="en-US" sz="3200" dirty="0"/>
              <a:t>	B.  Clients?  (Which ones?)  </a:t>
            </a:r>
          </a:p>
          <a:p>
            <a:r>
              <a:rPr lang="en-US" sz="3200" dirty="0"/>
              <a:t>	C.  The Public? </a:t>
            </a:r>
          </a:p>
          <a:p>
            <a:r>
              <a:rPr lang="en-US" sz="3200" dirty="0"/>
              <a:t>	D.  Life As We Know </a:t>
            </a:r>
            <a:r>
              <a:rPr lang="en-US" sz="3200" dirty="0" smtClean="0"/>
              <a:t>It</a:t>
            </a:r>
            <a:r>
              <a:rPr lang="en-US" sz="3200" dirty="0"/>
              <a:t>? </a:t>
            </a:r>
          </a:p>
          <a:p>
            <a:pPr defTabSz="457200"/>
            <a:r>
              <a:rPr lang="en-US" sz="3200" dirty="0"/>
              <a:t>		E.  I refuse to play this </a:t>
            </a:r>
            <a:r>
              <a:rPr lang="en-US" sz="3200" dirty="0" smtClean="0"/>
              <a:t>game</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8</a:t>
            </a:fld>
            <a:endParaRPr lang="en-US"/>
          </a:p>
        </p:txBody>
      </p:sp>
    </p:spTree>
    <p:extLst>
      <p:ext uri="{BB962C8B-B14F-4D97-AF65-F5344CB8AC3E}">
        <p14:creationId xmlns:p14="http://schemas.microsoft.com/office/powerpoint/2010/main" val="153638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t>101 in a perfect world …</a:t>
            </a:r>
            <a:endParaRPr lang="en-US" dirty="0"/>
          </a:p>
        </p:txBody>
      </p:sp>
      <p:sp>
        <p:nvSpPr>
          <p:cNvPr id="6" name="Content Placeholder 5"/>
          <p:cNvSpPr>
            <a:spLocks noGrp="1"/>
          </p:cNvSpPr>
          <p:nvPr>
            <p:ph idx="1"/>
          </p:nvPr>
        </p:nvSpPr>
        <p:spPr>
          <a:xfrm>
            <a:off x="609600" y="1066800"/>
            <a:ext cx="7924800" cy="1569660"/>
          </a:xfrm>
        </p:spPr>
        <p:txBody>
          <a:bodyPr/>
          <a:lstStyle/>
          <a:p>
            <a:r>
              <a:rPr lang="en-US" sz="3200" dirty="0" smtClean="0"/>
              <a:t>if it can't be </a:t>
            </a:r>
            <a:r>
              <a:rPr lang="en-US" sz="3200" b="1" dirty="0" smtClean="0"/>
              <a:t>repealed, </a:t>
            </a:r>
            <a:r>
              <a:rPr lang="en-US" sz="3200" dirty="0" smtClean="0"/>
              <a:t>it could be </a:t>
            </a:r>
            <a:r>
              <a:rPr lang="en-US" sz="3200" b="1" dirty="0" smtClean="0"/>
              <a:t>amended into harmlessness: </a:t>
            </a:r>
          </a:p>
          <a:p>
            <a:r>
              <a:rPr lang="en-US" sz="3200" dirty="0" smtClean="0"/>
              <a:t>	</a:t>
            </a:r>
            <a:endParaRPr lang="en-US" dirty="0"/>
          </a:p>
        </p:txBody>
      </p:sp>
      <p:sp>
        <p:nvSpPr>
          <p:cNvPr id="3" name="Date Placeholder 2"/>
          <p:cNvSpPr>
            <a:spLocks noGrp="1"/>
          </p:cNvSpPr>
          <p:nvPr>
            <p:ph type="dt" sz="half" idx="10"/>
          </p:nvPr>
        </p:nvSpPr>
        <p:spPr/>
        <p:txBody>
          <a:bodyPr/>
          <a:lstStyle/>
          <a:p>
            <a:r>
              <a:rPr lang="en-US" smtClean="0"/>
              <a:t>RJM 3/12/2015</a:t>
            </a:r>
            <a:endParaRPr lang="en-US"/>
          </a:p>
        </p:txBody>
      </p:sp>
      <p:sp>
        <p:nvSpPr>
          <p:cNvPr id="7" name="Footer Placeholder 6"/>
          <p:cNvSpPr>
            <a:spLocks noGrp="1"/>
          </p:cNvSpPr>
          <p:nvPr>
            <p:ph type="ftr" sz="quarter" idx="11"/>
          </p:nvPr>
        </p:nvSpPr>
        <p:spPr/>
        <p:txBody>
          <a:bodyPr/>
          <a:lstStyle/>
          <a:p>
            <a:r>
              <a:rPr lang="en-US" smtClean="0"/>
              <a:t>Impact of the Sup. Ct. on Pat. Enf. - SF - March 2015</a:t>
            </a:r>
            <a:endParaRPr lang="en-US"/>
          </a:p>
        </p:txBody>
      </p:sp>
      <p:sp>
        <p:nvSpPr>
          <p:cNvPr id="8" name="Slide Number Placeholder 7"/>
          <p:cNvSpPr>
            <a:spLocks noGrp="1"/>
          </p:cNvSpPr>
          <p:nvPr>
            <p:ph type="sldNum" sz="quarter" idx="12"/>
          </p:nvPr>
        </p:nvSpPr>
        <p:spPr/>
        <p:txBody>
          <a:bodyPr/>
          <a:lstStyle/>
          <a:p>
            <a:fld id="{F68C85B1-29B0-4A5C-B207-FB3054EFB869}" type="slidenum">
              <a:rPr lang="en-US" smtClean="0"/>
              <a:pPr/>
              <a:t>9</a:t>
            </a:fld>
            <a:endParaRPr lang="en-US"/>
          </a:p>
        </p:txBody>
      </p:sp>
      <p:sp>
        <p:nvSpPr>
          <p:cNvPr id="11" name="TextBox 10"/>
          <p:cNvSpPr txBox="1"/>
          <p:nvPr/>
        </p:nvSpPr>
        <p:spPr>
          <a:xfrm>
            <a:off x="381000" y="2209800"/>
            <a:ext cx="8305800" cy="4028182"/>
          </a:xfrm>
          <a:prstGeom prst="rect">
            <a:avLst/>
          </a:prstGeom>
          <a:solidFill>
            <a:srgbClr val="CCECFF"/>
          </a:solidFill>
        </p:spPr>
        <p:txBody>
          <a:bodyPr wrap="square" rtlCol="0">
            <a:noAutofit/>
          </a:bodyPr>
          <a:lstStyle/>
          <a:p>
            <a:r>
              <a:rPr lang="en-US" sz="2800" dirty="0" smtClean="0">
                <a:solidFill>
                  <a:srgbClr val="000000"/>
                </a:solidFill>
                <a:latin typeface="Times New Roman"/>
              </a:rPr>
              <a:t>Whoever </a:t>
            </a:r>
          </a:p>
          <a:p>
            <a:r>
              <a:rPr lang="en-US" sz="2800" dirty="0" smtClean="0">
                <a:solidFill>
                  <a:srgbClr val="000000"/>
                </a:solidFill>
                <a:latin typeface="Times New Roman"/>
              </a:rPr>
              <a:t>wants to obtain a patent </a:t>
            </a:r>
          </a:p>
          <a:p>
            <a:r>
              <a:rPr lang="en-US" sz="2800" dirty="0" smtClean="0">
                <a:solidFill>
                  <a:srgbClr val="000000"/>
                </a:solidFill>
                <a:latin typeface="Times New Roman"/>
              </a:rPr>
              <a:t>on something useful </a:t>
            </a:r>
          </a:p>
          <a:p>
            <a:r>
              <a:rPr lang="en-US" sz="2800" dirty="0" smtClean="0">
                <a:solidFill>
                  <a:srgbClr val="000000"/>
                </a:solidFill>
                <a:latin typeface="Times New Roman"/>
              </a:rPr>
              <a:t>may do so, </a:t>
            </a:r>
          </a:p>
          <a:p>
            <a:r>
              <a:rPr lang="en-US" sz="2800" dirty="0" smtClean="0">
                <a:solidFill>
                  <a:srgbClr val="000000"/>
                </a:solidFill>
                <a:latin typeface="Times New Roman"/>
              </a:rPr>
              <a:t>subject to the </a:t>
            </a:r>
          </a:p>
          <a:p>
            <a:r>
              <a:rPr lang="en-US" sz="2800" b="1" dirty="0" smtClean="0">
                <a:solidFill>
                  <a:srgbClr val="000000"/>
                </a:solidFill>
                <a:latin typeface="Times New Roman"/>
              </a:rPr>
              <a:t>conditions and requirements </a:t>
            </a:r>
            <a:r>
              <a:rPr lang="en-US" sz="2800" dirty="0" smtClean="0">
                <a:solidFill>
                  <a:srgbClr val="000000"/>
                </a:solidFill>
                <a:latin typeface="Times New Roman"/>
              </a:rPr>
              <a:t>of this title.</a:t>
            </a:r>
          </a:p>
          <a:p>
            <a:endParaRPr lang="en-US" sz="2000" dirty="0" smtClean="0">
              <a:solidFill>
                <a:srgbClr val="000000"/>
              </a:solidFill>
              <a:latin typeface="Times New Roman"/>
            </a:endParaRPr>
          </a:p>
          <a:p>
            <a:r>
              <a:rPr lang="en-US" sz="2400" dirty="0" smtClean="0">
                <a:solidFill>
                  <a:srgbClr val="000000"/>
                </a:solidFill>
                <a:latin typeface="Times New Roman"/>
              </a:rPr>
              <a:t>First written proposal 609 </a:t>
            </a:r>
            <a:r>
              <a:rPr lang="en-US" sz="2400" dirty="0">
                <a:solidFill>
                  <a:srgbClr val="000000"/>
                </a:solidFill>
                <a:latin typeface="Times New Roman"/>
              </a:rPr>
              <a:t>PLI/Pat 95, 125 (</a:t>
            </a:r>
            <a:r>
              <a:rPr lang="en-US" sz="2400" dirty="0" smtClean="0">
                <a:solidFill>
                  <a:srgbClr val="000000"/>
                </a:solidFill>
                <a:latin typeface="Times New Roman"/>
              </a:rPr>
              <a:t>2000).  See also </a:t>
            </a:r>
            <a:r>
              <a:rPr lang="en-US" sz="2400" dirty="0">
                <a:solidFill>
                  <a:srgbClr val="000000"/>
                </a:solidFill>
                <a:latin typeface="Times New Roman"/>
              </a:rPr>
              <a:t>83 JPTOS 438 (2001</a:t>
            </a:r>
            <a:r>
              <a:rPr lang="en-US" sz="2400" dirty="0" smtClean="0">
                <a:solidFill>
                  <a:srgbClr val="000000"/>
                </a:solidFill>
                <a:latin typeface="Times New Roman"/>
              </a:rPr>
              <a:t>) and </a:t>
            </a:r>
            <a:r>
              <a:rPr lang="en-US" sz="2400" dirty="0">
                <a:solidFill>
                  <a:srgbClr val="000000"/>
                </a:solidFill>
                <a:latin typeface="Times New Roman"/>
                <a:hlinkClick r:id="rId3"/>
              </a:rPr>
              <a:t>In re </a:t>
            </a:r>
            <a:r>
              <a:rPr lang="en-US" sz="2400" dirty="0" err="1">
                <a:solidFill>
                  <a:srgbClr val="000000"/>
                </a:solidFill>
                <a:latin typeface="Times New Roman"/>
                <a:hlinkClick r:id="rId3"/>
              </a:rPr>
              <a:t>Bilski</a:t>
            </a:r>
            <a:r>
              <a:rPr lang="en-US" sz="2400" dirty="0">
                <a:solidFill>
                  <a:srgbClr val="000000"/>
                </a:solidFill>
                <a:latin typeface="Times New Roman"/>
              </a:rPr>
              <a:t> amicus brief at 16 (pdf 22</a:t>
            </a:r>
            <a:r>
              <a:rPr lang="en-US" sz="2400" dirty="0" smtClean="0">
                <a:solidFill>
                  <a:srgbClr val="000000"/>
                </a:solidFill>
                <a:latin typeface="Times New Roman"/>
              </a:rPr>
              <a:t>),  </a:t>
            </a:r>
            <a:r>
              <a:rPr lang="en-US" sz="2400" dirty="0">
                <a:solidFill>
                  <a:srgbClr val="000000"/>
                </a:solidFill>
                <a:latin typeface="Times New Roman"/>
              </a:rPr>
              <a:t>2008 WL 1842256, 2008 U.S. Fed. Cir. Briefs LEXIS </a:t>
            </a:r>
            <a:r>
              <a:rPr lang="en-US" sz="2400" dirty="0" smtClean="0">
                <a:solidFill>
                  <a:srgbClr val="000000"/>
                </a:solidFill>
                <a:latin typeface="Times New Roman"/>
              </a:rPr>
              <a:t>27.</a:t>
            </a:r>
            <a:endParaRPr lang="en-US" sz="2400" dirty="0" smtClean="0">
              <a:latin typeface="+mn-lt"/>
            </a:endParaRPr>
          </a:p>
        </p:txBody>
      </p:sp>
      <p:cxnSp>
        <p:nvCxnSpPr>
          <p:cNvPr id="12" name="Straight Connector 11"/>
          <p:cNvCxnSpPr/>
          <p:nvPr/>
        </p:nvCxnSpPr>
        <p:spPr bwMode="auto">
          <a:xfrm>
            <a:off x="223935" y="3352444"/>
            <a:ext cx="3124200" cy="86973"/>
          </a:xfrm>
          <a:prstGeom prst="line">
            <a:avLst/>
          </a:prstGeom>
          <a:noFill/>
          <a:ln w="28575" cap="flat" cmpd="sng" algn="ctr">
            <a:solidFill>
              <a:schemeClr val="tx1"/>
            </a:solidFill>
            <a:prstDash val="solid"/>
            <a:round/>
            <a:headEnd type="none" w="med" len="med"/>
            <a:tailEnd type="none" w="med" len="med"/>
          </a:ln>
          <a:effectLst/>
        </p:spPr>
      </p:cxnSp>
      <p:sp>
        <p:nvSpPr>
          <p:cNvPr id="5" name="TextBox 4"/>
          <p:cNvSpPr txBox="1"/>
          <p:nvPr/>
        </p:nvSpPr>
        <p:spPr>
          <a:xfrm>
            <a:off x="4874467" y="3072764"/>
            <a:ext cx="1143000" cy="646331"/>
          </a:xfrm>
          <a:prstGeom prst="rect">
            <a:avLst/>
          </a:prstGeom>
          <a:noFill/>
          <a:ln>
            <a:solidFill>
              <a:schemeClr val="tx1"/>
            </a:solidFill>
          </a:ln>
        </p:spPr>
        <p:txBody>
          <a:bodyPr wrap="square" rtlCol="0">
            <a:spAutoFit/>
          </a:bodyPr>
          <a:lstStyle/>
          <a:p>
            <a:r>
              <a:rPr lang="en-US" dirty="0" smtClean="0">
                <a:latin typeface="+mn-lt"/>
                <a:hlinkClick r:id="rId4" action="ppaction://hlinksldjump"/>
              </a:rPr>
              <a:t>see appendix</a:t>
            </a:r>
            <a:endParaRPr lang="en-US" dirty="0" smtClean="0">
              <a:latin typeface="+mn-lt"/>
            </a:endParaRPr>
          </a:p>
        </p:txBody>
      </p:sp>
    </p:spTree>
    <p:extLst>
      <p:ext uri="{BB962C8B-B14F-4D97-AF65-F5344CB8AC3E}">
        <p14:creationId xmlns:p14="http://schemas.microsoft.com/office/powerpoint/2010/main" val="129586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70C0"/>
      </a:hlink>
      <a:folHlink>
        <a:srgbClr val="4C6600"/>
      </a:folHlink>
    </a:clrScheme>
    <a:fontScheme name="Default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txDef>
      <a:spPr>
        <a:noFill/>
      </a:spPr>
      <a:bodyPr wrap="square" rtlCol="0">
        <a:spAutoFit/>
      </a:bodyPr>
      <a:lstStyle>
        <a:defPPr>
          <a:defRPr sz="2800" dirty="0" smtClean="0">
            <a:latin typeface="+mn-lt"/>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32569</TotalTime>
  <Words>8174</Words>
  <Application>Microsoft Office PowerPoint</Application>
  <PresentationFormat>On-screen Show (4:3)</PresentationFormat>
  <Paragraphs>957</Paragraphs>
  <Slides>53</Slides>
  <Notes>53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53</vt:i4>
      </vt:variant>
    </vt:vector>
  </HeadingPairs>
  <TitlesOfParts>
    <vt:vector size="65" baseType="lpstr">
      <vt:lpstr>SimSun</vt:lpstr>
      <vt:lpstr>Arial</vt:lpstr>
      <vt:lpstr>Bookman Old Style</vt:lpstr>
      <vt:lpstr>Bradley Hand ITC</vt:lpstr>
      <vt:lpstr>Cambria Math</vt:lpstr>
      <vt:lpstr>Century Schoolbook</vt:lpstr>
      <vt:lpstr>Courier New</vt:lpstr>
      <vt:lpstr>MV Boli</vt:lpstr>
      <vt:lpstr>Times</vt:lpstr>
      <vt:lpstr>Times New Roman</vt:lpstr>
      <vt:lpstr>Wingdings</vt:lpstr>
      <vt:lpstr>Default Design</vt:lpstr>
      <vt:lpstr> An                 Approach to 101* </vt:lpstr>
      <vt:lpstr>The right answer is b. INTERACTIVE</vt:lpstr>
      <vt:lpstr>An Interactive   Approach to 101* </vt:lpstr>
      <vt:lpstr>An Interactive   Approach to 101* </vt:lpstr>
      <vt:lpstr>Placement Test – POVs</vt:lpstr>
      <vt:lpstr>Placement Test – 101 Folklore</vt:lpstr>
      <vt:lpstr>In a perfect world:</vt:lpstr>
      <vt:lpstr>In a perfect world:</vt:lpstr>
      <vt:lpstr>101 in a perfect world …</vt:lpstr>
      <vt:lpstr>The Mayo Two-Step Analysis</vt:lpstr>
      <vt:lpstr>The Mayo Two-Step Analysis</vt:lpstr>
      <vt:lpstr>Riddle 1</vt:lpstr>
      <vt:lpstr>Riddle 2</vt:lpstr>
      <vt:lpstr>Fill in the Blanks, Mostly</vt:lpstr>
      <vt:lpstr>The N Test – A Thought Experiment</vt:lpstr>
      <vt:lpstr>The N test</vt:lpstr>
      <vt:lpstr>The N test</vt:lpstr>
      <vt:lpstr>Questions about the N Test</vt:lpstr>
      <vt:lpstr>103, former heavyweight champion</vt:lpstr>
      <vt:lpstr>Please don't diss 103, your Honors</vt:lpstr>
      <vt:lpstr>True/False Question</vt:lpstr>
      <vt:lpstr>Multiple Choice:  Why do Supreme Court Justices* like 101 &gt; 103?</vt:lpstr>
      <vt:lpstr>WIN A BIG PRIZE! Show me a patent (issued or appl.)</vt:lpstr>
      <vt:lpstr>WIN A BIG PRIZE! Show me a patent (issued or appl.)</vt:lpstr>
      <vt:lpstr>WIN A BIG PRIZE #2 - Background</vt:lpstr>
      <vt:lpstr>WIN A BIG PRIZE #2 – The Contest</vt:lpstr>
      <vt:lpstr>WIN A BIG PRIZE #2 – The Contest</vt:lpstr>
      <vt:lpstr>Only entry so far for BIG PRIZE #2</vt:lpstr>
      <vt:lpstr>Patent eligible? - 1</vt:lpstr>
      <vt:lpstr>Patent Eligible? - 2</vt:lpstr>
      <vt:lpstr>THANK YOU and QUESTIONS?</vt:lpstr>
      <vt:lpstr>THANK YOU and QUESTIONS?</vt:lpstr>
      <vt:lpstr>In a perfect world, CONGRESS would:</vt:lpstr>
      <vt:lpstr>In a perfect world, the PTO would:</vt:lpstr>
      <vt:lpstr>In a perfect world, district court judges would…</vt:lpstr>
      <vt:lpstr>In a perfect world the Bar, the PTO, academics, judges, journalists, … would admit that</vt:lpstr>
      <vt:lpstr>In a perfect world the Bar, the PTO, academics, judges, journalists, … would admit that</vt:lpstr>
      <vt:lpstr>In a perfect world,  the Federal Circuit would</vt:lpstr>
      <vt:lpstr>In a perfect world, the Supreme Court would</vt:lpstr>
      <vt:lpstr>In a perfect world, the Supreme Court</vt:lpstr>
      <vt:lpstr>In a perfect world, the Supreme Court</vt:lpstr>
      <vt:lpstr>Sup Ct - 101</vt:lpstr>
      <vt:lpstr>THRESHOLD INQUIRY</vt:lpstr>
      <vt:lpstr>“Useful”: 101 not needed</vt:lpstr>
      <vt:lpstr>Court-made "Implicit Exceptions"</vt:lpstr>
      <vt:lpstr>Questions about the N Test</vt:lpstr>
      <vt:lpstr>“It is a truth universally acknowledged” even though nobody has any data</vt:lpstr>
      <vt:lpstr>Weasel Words in the Land of 101</vt:lpstr>
      <vt:lpstr>Mathematical Representation of the Justification to Repeal 101</vt:lpstr>
      <vt:lpstr>Sup Ct: who wrote what when</vt:lpstr>
      <vt:lpstr>Fed Cir authors and dates</vt:lpstr>
      <vt:lpstr>The judge-made 'implicit exceptions"</vt:lpstr>
      <vt:lpstr>Scientific discoveries aren’t patent eligible?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 after Alice - Outside the Box</dc:title>
  <dc:subject>Patent Law</dc:subject>
  <dc:creator>Roberta J Morris</dc:creator>
  <cp:keywords>101, patent, eligibility, ineligibility, alice, bilski, prometheus, mayo, myriad, supreme court, federal circuit</cp:keywords>
  <cp:lastModifiedBy>Microsoft account</cp:lastModifiedBy>
  <cp:revision>826</cp:revision>
  <cp:lastPrinted>2015-03-10T07:17:37Z</cp:lastPrinted>
  <dcterms:created xsi:type="dcterms:W3CDTF">2010-03-24T14:56:09Z</dcterms:created>
  <dcterms:modified xsi:type="dcterms:W3CDTF">2015-03-12T04:49:46Z</dcterms:modified>
</cp:coreProperties>
</file>